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81" r:id="rId22"/>
    <p:sldId id="277" r:id="rId23"/>
    <p:sldId id="278" r:id="rId24"/>
    <p:sldId id="279" r:id="rId25"/>
  </p:sldIdLst>
  <p:sldSz cx="9144000" cy="5143500" type="screen16x9"/>
  <p:notesSz cx="6858000" cy="9144000"/>
  <p:embeddedFontLst>
    <p:embeddedFont>
      <p:font typeface="Roboto" panose="020F0502020204030204" pitchFamily="2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2" pos="3402" userDrawn="1">
          <p15:clr>
            <a:srgbClr val="747775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794" y="260"/>
      </p:cViewPr>
      <p:guideLst>
        <p:guide pos="3402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c6f80d1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c6f80d1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9d51ec09d5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9d51ec09d5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9d51ec09d5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9d51ec09d5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9d51ec09d5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9d51ec09d5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9d51ec09d5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9d51ec09d5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9d51ec09d5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9d51ec09d5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9d51ec09d5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9d51ec09d5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9d51ec09d5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9d51ec09d5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9d51ec09d5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9d51ec09d5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c6f80d1ff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c6f80d1ff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9d51ec09d5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9d51ec09d5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9d51ec09d5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9d51ec09d5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9d51ec09d5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9d51ec09d5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9d51ec09d5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9d51ec09d5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9d51ec09d5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9d51ec09d5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9d51ec09d5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9d51ec09d5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9d51ec09d5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9d51ec09d5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jp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 USER GUIDE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EE5CF8-351B-05E3-A8A5-560D70BA0DC8}"/>
              </a:ext>
            </a:extLst>
          </p:cNvPr>
          <p:cNvSpPr txBox="1"/>
          <p:nvPr/>
        </p:nvSpPr>
        <p:spPr>
          <a:xfrm>
            <a:off x="436158" y="2620770"/>
            <a:ext cx="3544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BRITE™ By ASI</a:t>
            </a:r>
            <a:endParaRPr lang="en-US" sz="40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>
            <a:spLocks noGrp="1"/>
          </p:cNvSpPr>
          <p:nvPr>
            <p:ph type="subTitle" idx="1"/>
          </p:nvPr>
        </p:nvSpPr>
        <p:spPr>
          <a:xfrm>
            <a:off x="488424" y="4141492"/>
            <a:ext cx="4045200" cy="6972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0000"/>
                </a:solidFill>
                <a:latin typeface="Tiimes New Roman"/>
                <a:ea typeface="SimSun"/>
                <a:cs typeface="SimSun"/>
                <a:sym typeface="SimSun"/>
              </a:rPr>
              <a:t>Figure 2-1-1 </a:t>
            </a:r>
            <a:r>
              <a:rPr lang="en" sz="4000" b="1" dirty="0">
                <a:solidFill>
                  <a:schemeClr val="dk2"/>
                </a:solidFill>
                <a:latin typeface="Tiimes New Roman"/>
                <a:ea typeface="SimSun"/>
                <a:cs typeface="SimSun"/>
                <a:sym typeface="SimSun"/>
              </a:rPr>
              <a:t>Transaction                 </a:t>
            </a:r>
            <a:r>
              <a:rPr lang="en" sz="4000" b="1" dirty="0">
                <a:solidFill>
                  <a:srgbClr val="000000"/>
                </a:solidFill>
                <a:latin typeface="Tiimes New Roman"/>
                <a:ea typeface="SimSun"/>
                <a:cs typeface="SimSun"/>
                <a:sym typeface="SimSun"/>
              </a:rPr>
              <a:t>    Figure 2-1-2 Order list page</a:t>
            </a:r>
            <a:endParaRPr sz="4000" b="1" dirty="0">
              <a:solidFill>
                <a:srgbClr val="000000"/>
              </a:solidFill>
              <a:latin typeface="Tiimes New Roma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23"/>
          <p:cNvSpPr txBox="1">
            <a:spLocks noGrp="1"/>
          </p:cNvSpPr>
          <p:nvPr>
            <p:ph type="body" idx="2"/>
          </p:nvPr>
        </p:nvSpPr>
        <p:spPr>
          <a:xfrm>
            <a:off x="4881900" y="587400"/>
            <a:ext cx="3837000" cy="405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85000" lnSpcReduction="20000"/>
          </a:bodyPr>
          <a:lstStyle/>
          <a:p>
            <a:pPr marL="457200" lvl="0" indent="-457200" algn="just" rtl="0">
              <a:spcBef>
                <a:spcPts val="1300"/>
              </a:spcBef>
              <a:spcAft>
                <a:spcPts val="0"/>
              </a:spcAft>
              <a:buNone/>
            </a:pPr>
            <a:r>
              <a:rPr lang="en" sz="1100" b="1" dirty="0">
                <a:latin typeface="+mj-lt"/>
                <a:ea typeface="Arial"/>
                <a:cs typeface="Arial"/>
                <a:sym typeface="Arial"/>
              </a:rPr>
              <a:t>Transaction Orders</a:t>
            </a:r>
            <a:endParaRPr sz="1100" b="1" dirty="0">
              <a:latin typeface="+mj-lt"/>
              <a:ea typeface="Arial"/>
              <a:cs typeface="Arial"/>
              <a:sym typeface="Arial"/>
            </a:endParaRPr>
          </a:p>
          <a:p>
            <a:pPr marL="546100" lvl="0" indent="-546100" algn="just" rtl="0">
              <a:lnSpc>
                <a:spcPct val="197272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100" b="1" dirty="0">
                <a:latin typeface="+mj-lt"/>
                <a:ea typeface="Arial"/>
                <a:cs typeface="Arial"/>
                <a:sym typeface="Arial"/>
              </a:rPr>
              <a:t>2.1 Transaction lists</a:t>
            </a:r>
            <a:endParaRPr sz="1100" b="1" dirty="0">
              <a:latin typeface="+mj-lt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100" dirty="0">
                <a:latin typeface="+mj-lt"/>
                <a:ea typeface="Times New Roman"/>
                <a:cs typeface="Times New Roman"/>
                <a:sym typeface="Times New Roman"/>
              </a:rPr>
              <a:t>After a consumer completes a purchase on the machine, the </a:t>
            </a:r>
            <a:r>
              <a:rPr lang="en" sz="1100" b="1" dirty="0">
                <a:latin typeface="+mj-lt"/>
                <a:ea typeface="Times New Roman"/>
                <a:cs typeface="Times New Roman"/>
                <a:sym typeface="Times New Roman"/>
              </a:rPr>
              <a:t>transaction data</a:t>
            </a:r>
            <a:r>
              <a:rPr lang="en" sz="1100" dirty="0">
                <a:latin typeface="+mj-lt"/>
                <a:ea typeface="Times New Roman"/>
                <a:cs typeface="Times New Roman"/>
                <a:sym typeface="Times New Roman"/>
              </a:rPr>
              <a:t>, generated by the system’s algorithm, will be displayed on this page.</a:t>
            </a:r>
            <a:endParaRPr sz="11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00" b="1" dirty="0">
                <a:latin typeface="+mj-lt"/>
                <a:ea typeface="Times New Roman"/>
                <a:cs typeface="Times New Roman"/>
                <a:sym typeface="Times New Roman"/>
              </a:rPr>
              <a:t>Access Path:</a:t>
            </a:r>
            <a:endParaRPr sz="1100" b="1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00" dirty="0">
                <a:latin typeface="+mj-lt"/>
                <a:ea typeface="Times New Roman"/>
                <a:cs typeface="Times New Roman"/>
                <a:sym typeface="Times New Roman"/>
              </a:rPr>
              <a:t>Tap the </a:t>
            </a:r>
            <a:r>
              <a:rPr lang="en" sz="1100" b="1" dirty="0">
                <a:latin typeface="+mj-lt"/>
                <a:ea typeface="Times New Roman"/>
                <a:cs typeface="Times New Roman"/>
                <a:sym typeface="Times New Roman"/>
              </a:rPr>
              <a:t>“Transactions”</a:t>
            </a:r>
            <a:r>
              <a:rPr lang="en" sz="1100" dirty="0">
                <a:latin typeface="+mj-lt"/>
                <a:ea typeface="Times New Roman"/>
                <a:cs typeface="Times New Roman"/>
                <a:sym typeface="Times New Roman"/>
              </a:rPr>
              <a:t> icon on the app’s home page </a:t>
            </a:r>
            <a:r>
              <a:rPr lang="en" sz="1100" dirty="0">
                <a:solidFill>
                  <a:schemeClr val="bg2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(Figure 2-1-1) </a:t>
            </a:r>
            <a:r>
              <a:rPr lang="en" sz="1100" dirty="0">
                <a:latin typeface="+mj-lt"/>
                <a:ea typeface="Times New Roman"/>
                <a:cs typeface="Times New Roman"/>
                <a:sym typeface="Times New Roman"/>
              </a:rPr>
              <a:t>to open the </a:t>
            </a:r>
            <a:r>
              <a:rPr lang="en" sz="1100" b="1" dirty="0">
                <a:latin typeface="+mj-lt"/>
                <a:ea typeface="Times New Roman"/>
                <a:cs typeface="Times New Roman"/>
                <a:sym typeface="Times New Roman"/>
              </a:rPr>
              <a:t>Order List</a:t>
            </a:r>
            <a:r>
              <a:rPr lang="en" sz="1100" dirty="0">
                <a:latin typeface="+mj-lt"/>
                <a:ea typeface="Times New Roman"/>
                <a:cs typeface="Times New Roman"/>
                <a:sym typeface="Times New Roman"/>
              </a:rPr>
              <a:t> page </a:t>
            </a:r>
            <a:r>
              <a:rPr lang="en" sz="1100" dirty="0">
                <a:solidFill>
                  <a:schemeClr val="bg2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(Figure 2-1-2).</a:t>
            </a:r>
            <a:endParaRPr sz="1100" dirty="0">
              <a:solidFill>
                <a:schemeClr val="bg2">
                  <a:lumMod val="50000"/>
                </a:schemeClr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00" dirty="0">
                <a:latin typeface="+mj-lt"/>
                <a:ea typeface="Times New Roman"/>
                <a:cs typeface="Times New Roman"/>
                <a:sym typeface="Times New Roman"/>
              </a:rPr>
              <a:t>On the </a:t>
            </a:r>
            <a:r>
              <a:rPr lang="en" sz="1100" b="1" dirty="0">
                <a:latin typeface="+mj-lt"/>
                <a:ea typeface="Times New Roman"/>
                <a:cs typeface="Times New Roman"/>
                <a:sym typeface="Times New Roman"/>
              </a:rPr>
              <a:t>Transaction</a:t>
            </a:r>
            <a:r>
              <a:rPr lang="en" sz="1100" dirty="0">
                <a:latin typeface="+mj-lt"/>
                <a:ea typeface="Times New Roman"/>
                <a:cs typeface="Times New Roman"/>
                <a:sym typeface="Times New Roman"/>
              </a:rPr>
              <a:t> page, orders can be </a:t>
            </a:r>
            <a:r>
              <a:rPr lang="en" sz="1100" b="1" dirty="0">
                <a:latin typeface="+mj-lt"/>
                <a:ea typeface="Times New Roman"/>
                <a:cs typeface="Times New Roman"/>
                <a:sym typeface="Times New Roman"/>
              </a:rPr>
              <a:t>filtered by payment status</a:t>
            </a:r>
            <a:r>
              <a:rPr lang="en" sz="1100" dirty="0">
                <a:latin typeface="+mj-lt"/>
                <a:ea typeface="Times New Roman"/>
                <a:cs typeface="Times New Roman"/>
                <a:sym typeface="Times New Roman"/>
              </a:rPr>
              <a:t>:</a:t>
            </a:r>
            <a:endParaRPr sz="11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00" b="1" dirty="0">
                <a:latin typeface="+mj-lt"/>
                <a:ea typeface="Times New Roman"/>
                <a:cs typeface="Times New Roman"/>
                <a:sym typeface="Times New Roman"/>
              </a:rPr>
              <a:t>* Paid:</a:t>
            </a:r>
            <a:r>
              <a:rPr lang="en" sz="1100" dirty="0">
                <a:latin typeface="+mj-lt"/>
                <a:ea typeface="Times New Roman"/>
                <a:cs typeface="Times New Roman"/>
                <a:sym typeface="Times New Roman"/>
              </a:rPr>
              <a:t> Orders that have been successfully paid.</a:t>
            </a:r>
            <a:endParaRPr sz="11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00" b="1" dirty="0">
                <a:latin typeface="+mj-lt"/>
                <a:ea typeface="Times New Roman"/>
                <a:cs typeface="Times New Roman"/>
                <a:sym typeface="Times New Roman"/>
              </a:rPr>
              <a:t>* Pending:</a:t>
            </a:r>
            <a:r>
              <a:rPr lang="en" sz="1100" dirty="0">
                <a:latin typeface="+mj-lt"/>
                <a:ea typeface="Times New Roman"/>
                <a:cs typeface="Times New Roman"/>
                <a:sym typeface="Times New Roman"/>
              </a:rPr>
              <a:t> Orders that are (unpaid/partial paid).</a:t>
            </a:r>
            <a:endParaRPr sz="11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00" b="1" dirty="0">
                <a:latin typeface="+mj-lt"/>
                <a:ea typeface="Times New Roman"/>
                <a:cs typeface="Times New Roman"/>
                <a:sym typeface="Times New Roman"/>
              </a:rPr>
              <a:t>* No Purchase:</a:t>
            </a:r>
            <a:r>
              <a:rPr lang="en" sz="1100" dirty="0">
                <a:latin typeface="+mj-lt"/>
                <a:ea typeface="Times New Roman"/>
                <a:cs typeface="Times New Roman"/>
                <a:sym typeface="Times New Roman"/>
              </a:rPr>
              <a:t> Orders where the consumer opened the machine but did </a:t>
            </a:r>
            <a:r>
              <a:rPr lang="en" sz="1100" b="1" dirty="0">
                <a:latin typeface="+mj-lt"/>
                <a:ea typeface="Times New Roman"/>
                <a:cs typeface="Times New Roman"/>
                <a:sym typeface="Times New Roman"/>
              </a:rPr>
              <a:t>not </a:t>
            </a:r>
            <a:r>
              <a:rPr lang="en-US" sz="1100" b="1" dirty="0">
                <a:latin typeface="+mj-lt"/>
                <a:ea typeface="Times New Roman"/>
                <a:cs typeface="Times New Roman"/>
                <a:sym typeface="Times New Roman"/>
              </a:rPr>
              <a:t>pick up any items</a:t>
            </a:r>
            <a:r>
              <a:rPr lang="en-US" sz="1100" dirty="0"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00" dirty="0">
                <a:latin typeface="+mj-lt"/>
                <a:ea typeface="Times New Roman"/>
                <a:cs typeface="Times New Roman"/>
                <a:sym typeface="Times New Roman"/>
              </a:rPr>
              <a:t>By default, the list displays orders from the </a:t>
            </a:r>
            <a:r>
              <a:rPr lang="en" sz="1100" b="1" dirty="0">
                <a:latin typeface="+mj-lt"/>
                <a:ea typeface="Times New Roman"/>
                <a:cs typeface="Times New Roman"/>
                <a:sym typeface="Times New Roman"/>
              </a:rPr>
              <a:t>last 4 months</a:t>
            </a:r>
            <a:r>
              <a:rPr lang="en" sz="1100" dirty="0"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11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00" dirty="0">
                <a:latin typeface="+mj-lt"/>
                <a:ea typeface="Times New Roman"/>
                <a:cs typeface="Times New Roman"/>
                <a:sym typeface="Times New Roman"/>
              </a:rPr>
              <a:t>To customize the search:</a:t>
            </a:r>
            <a:endParaRPr sz="11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00" dirty="0">
                <a:latin typeface="+mj-lt"/>
                <a:ea typeface="Times New Roman"/>
                <a:cs typeface="Times New Roman"/>
                <a:sym typeface="Times New Roman"/>
              </a:rPr>
              <a:t>Tap the </a:t>
            </a:r>
            <a:r>
              <a:rPr lang="en" sz="1100" b="1" dirty="0">
                <a:latin typeface="+mj-lt"/>
                <a:ea typeface="Times New Roman"/>
                <a:cs typeface="Times New Roman"/>
                <a:sym typeface="Times New Roman"/>
              </a:rPr>
              <a:t>search icon</a:t>
            </a:r>
            <a:r>
              <a:rPr lang="en" sz="1100" dirty="0">
                <a:latin typeface="+mj-lt"/>
                <a:ea typeface="Times New Roman"/>
                <a:cs typeface="Times New Roman"/>
                <a:sym typeface="Times New Roman"/>
              </a:rPr>
              <a:t> in the upper-right corner.</a:t>
            </a:r>
            <a:endParaRPr sz="11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00" dirty="0">
                <a:latin typeface="+mj-lt"/>
                <a:ea typeface="Times New Roman"/>
                <a:cs typeface="Times New Roman"/>
                <a:sym typeface="Times New Roman"/>
              </a:rPr>
              <a:t>Filter orders based on </a:t>
            </a:r>
            <a:r>
              <a:rPr lang="en" sz="1100" b="1" dirty="0">
                <a:latin typeface="+mj-lt"/>
                <a:ea typeface="Times New Roman"/>
                <a:cs typeface="Times New Roman"/>
                <a:sym typeface="Times New Roman"/>
              </a:rPr>
              <a:t>custom time ranges</a:t>
            </a:r>
            <a:r>
              <a:rPr lang="en" sz="1100" dirty="0"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100" b="1" dirty="0">
                <a:latin typeface="+mj-lt"/>
                <a:ea typeface="Times New Roman"/>
                <a:cs typeface="Times New Roman"/>
                <a:sym typeface="Times New Roman"/>
              </a:rPr>
              <a:t>order number</a:t>
            </a:r>
            <a:r>
              <a:rPr lang="en" sz="1100" dirty="0">
                <a:latin typeface="+mj-lt"/>
                <a:ea typeface="Times New Roman"/>
                <a:cs typeface="Times New Roman"/>
                <a:sym typeface="Times New Roman"/>
              </a:rPr>
              <a:t>, or </a:t>
            </a:r>
            <a:r>
              <a:rPr lang="en" sz="1100" b="1" dirty="0">
                <a:latin typeface="+mj-lt"/>
                <a:ea typeface="Times New Roman"/>
                <a:cs typeface="Times New Roman"/>
                <a:sym typeface="Times New Roman"/>
              </a:rPr>
              <a:t>device number</a:t>
            </a:r>
            <a:r>
              <a:rPr lang="en" sz="1100" dirty="0">
                <a:latin typeface="+mj-lt"/>
                <a:ea typeface="Times New Roman"/>
                <a:cs typeface="Times New Roman"/>
                <a:sym typeface="Times New Roman"/>
              </a:rPr>
              <a:t> according to your needs.</a:t>
            </a:r>
            <a:endParaRPr sz="11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0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endParaRPr sz="1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23" title="IMG_106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870" y="443702"/>
            <a:ext cx="1766602" cy="3836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8748" y="443676"/>
            <a:ext cx="1766600" cy="38367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D4E7AAB-670E-C94F-B3AA-E38455A454B6}"/>
              </a:ext>
            </a:extLst>
          </p:cNvPr>
          <p:cNvSpPr/>
          <p:nvPr/>
        </p:nvSpPr>
        <p:spPr>
          <a:xfrm>
            <a:off x="303869" y="2743199"/>
            <a:ext cx="485839" cy="3810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>
            <a:spLocks noGrp="1"/>
          </p:cNvSpPr>
          <p:nvPr>
            <p:ph type="subTitle" idx="1"/>
          </p:nvPr>
        </p:nvSpPr>
        <p:spPr>
          <a:xfrm>
            <a:off x="1487556" y="3905965"/>
            <a:ext cx="1835100" cy="5967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0000"/>
                </a:solidFill>
                <a:latin typeface="Tiimes New Roman"/>
                <a:ea typeface="SimSun"/>
                <a:cs typeface="SimSun"/>
                <a:sym typeface="SimSun"/>
              </a:rPr>
              <a:t>Figure 2-2-1 Order details page</a:t>
            </a:r>
            <a:endParaRPr sz="4000" b="1" dirty="0">
              <a:solidFill>
                <a:srgbClr val="000000"/>
              </a:solidFill>
              <a:latin typeface="Tiimes New Roma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0000"/>
                </a:solidFill>
                <a:latin typeface="SimSun"/>
                <a:ea typeface="SimSun"/>
                <a:cs typeface="SimSun"/>
                <a:sym typeface="SimSun"/>
              </a:rPr>
              <a:t>     </a:t>
            </a: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2" name="Google Shape;152;p24"/>
          <p:cNvSpPr txBox="1">
            <a:spLocks noGrp="1"/>
          </p:cNvSpPr>
          <p:nvPr>
            <p:ph type="body" idx="2"/>
          </p:nvPr>
        </p:nvSpPr>
        <p:spPr>
          <a:xfrm>
            <a:off x="4881900" y="587400"/>
            <a:ext cx="3837000" cy="405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546100" lvl="0" indent="-546100" algn="just" rtl="0">
              <a:lnSpc>
                <a:spcPct val="197272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000" b="1" dirty="0">
                <a:latin typeface="+mj-lt"/>
                <a:ea typeface="Arial"/>
                <a:cs typeface="Arial"/>
                <a:sym typeface="Arial"/>
              </a:rPr>
              <a:t>2.2 Order Details</a:t>
            </a:r>
            <a:endParaRPr sz="1000" b="1" dirty="0">
              <a:latin typeface="+mj-lt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000" dirty="0">
                <a:latin typeface="+mj-lt"/>
                <a:ea typeface="Times New Roman"/>
                <a:cs typeface="Times New Roman"/>
                <a:sym typeface="Times New Roman"/>
              </a:rPr>
              <a:t>Tap a specific order in the </a:t>
            </a:r>
            <a:r>
              <a:rPr lang="en" sz="1000" b="1" dirty="0">
                <a:latin typeface="+mj-lt"/>
                <a:ea typeface="Times New Roman"/>
                <a:cs typeface="Times New Roman"/>
                <a:sym typeface="Times New Roman"/>
              </a:rPr>
              <a:t>Order List</a:t>
            </a:r>
            <a:r>
              <a:rPr lang="en" sz="1000" dirty="0">
                <a:latin typeface="+mj-lt"/>
                <a:ea typeface="Times New Roman"/>
                <a:cs typeface="Times New Roman"/>
                <a:sym typeface="Times New Roman"/>
              </a:rPr>
              <a:t> to open the </a:t>
            </a:r>
            <a:r>
              <a:rPr lang="en" sz="1000" b="1" dirty="0">
                <a:latin typeface="+mj-lt"/>
                <a:ea typeface="Times New Roman"/>
                <a:cs typeface="Times New Roman"/>
                <a:sym typeface="Times New Roman"/>
              </a:rPr>
              <a:t>Order Details</a:t>
            </a:r>
            <a:r>
              <a:rPr lang="en" sz="1000" dirty="0">
                <a:latin typeface="+mj-lt"/>
                <a:ea typeface="Times New Roman"/>
                <a:cs typeface="Times New Roman"/>
                <a:sym typeface="Times New Roman"/>
              </a:rPr>
              <a:t> page </a:t>
            </a:r>
            <a:r>
              <a:rPr lang="en" sz="1000" dirty="0">
                <a:solidFill>
                  <a:schemeClr val="bg2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(Figure 2-2-1).</a:t>
            </a:r>
            <a:endParaRPr sz="1000" dirty="0">
              <a:solidFill>
                <a:schemeClr val="bg2">
                  <a:lumMod val="50000"/>
                </a:schemeClr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000" dirty="0">
                <a:latin typeface="+mj-lt"/>
                <a:ea typeface="Times New Roman"/>
                <a:cs typeface="Times New Roman"/>
                <a:sym typeface="Times New Roman"/>
              </a:rPr>
              <a:t>On this page, you can:</a:t>
            </a:r>
            <a:endParaRPr sz="10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000" b="1" dirty="0">
                <a:latin typeface="+mj-lt"/>
                <a:ea typeface="Times New Roman"/>
                <a:cs typeface="Times New Roman"/>
                <a:sym typeface="Times New Roman"/>
              </a:rPr>
              <a:t>View the video</a:t>
            </a:r>
            <a:r>
              <a:rPr lang="en" sz="1000" dirty="0">
                <a:latin typeface="+mj-lt"/>
                <a:ea typeface="Times New Roman"/>
                <a:cs typeface="Times New Roman"/>
                <a:sym typeface="Times New Roman"/>
              </a:rPr>
              <a:t> of the consumer’s shopping session.</a:t>
            </a:r>
            <a:endParaRPr sz="10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000" dirty="0">
                <a:latin typeface="+mj-lt"/>
                <a:ea typeface="Times New Roman"/>
                <a:cs typeface="Times New Roman"/>
                <a:sym typeface="Times New Roman"/>
              </a:rPr>
              <a:t>Check the </a:t>
            </a:r>
            <a:r>
              <a:rPr lang="en" sz="1000" b="1" dirty="0">
                <a:latin typeface="+mj-lt"/>
                <a:ea typeface="Times New Roman"/>
                <a:cs typeface="Times New Roman"/>
                <a:sym typeface="Times New Roman"/>
              </a:rPr>
              <a:t>details of the purchased items</a:t>
            </a:r>
            <a:r>
              <a:rPr lang="en" sz="1000" dirty="0">
                <a:latin typeface="+mj-lt"/>
                <a:ea typeface="Times New Roman"/>
                <a:cs typeface="Times New Roman"/>
                <a:sym typeface="Times New Roman"/>
              </a:rPr>
              <a:t>, including quantities and product information.</a:t>
            </a:r>
            <a:endParaRPr sz="10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1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endParaRPr sz="1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3" name="Google Shape;15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7556" y="200891"/>
            <a:ext cx="1766602" cy="3836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>
            <a:spLocks noGrp="1"/>
          </p:cNvSpPr>
          <p:nvPr>
            <p:ph type="subTitle" idx="1"/>
          </p:nvPr>
        </p:nvSpPr>
        <p:spPr>
          <a:xfrm>
            <a:off x="222300" y="4141494"/>
            <a:ext cx="4045200" cy="2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0000"/>
                </a:solidFill>
                <a:latin typeface="Tiimes New Roman"/>
                <a:ea typeface="SimSun"/>
                <a:cs typeface="SimSun"/>
                <a:sym typeface="SimSun"/>
              </a:rPr>
              <a:t>Figure 3-1-1 Today's statistics             Figure 3-2-1 Equipment home page</a:t>
            </a:r>
            <a:endParaRPr sz="4000" b="1" dirty="0">
              <a:solidFill>
                <a:srgbClr val="000000"/>
              </a:solidFill>
              <a:latin typeface="Tiimes New Roma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25"/>
          <p:cNvSpPr txBox="1">
            <a:spLocks noGrp="1"/>
          </p:cNvSpPr>
          <p:nvPr>
            <p:ph type="body" idx="2"/>
          </p:nvPr>
        </p:nvSpPr>
        <p:spPr>
          <a:xfrm>
            <a:off x="4768474" y="544200"/>
            <a:ext cx="4185900" cy="405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25000" lnSpcReduction="20000"/>
          </a:bodyPr>
          <a:lstStyle/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165" b="1" dirty="0">
                <a:latin typeface="+mj-lt"/>
                <a:ea typeface="Arial"/>
                <a:cs typeface="Arial"/>
                <a:sym typeface="Arial"/>
              </a:rPr>
              <a:t>Data Statistics</a:t>
            </a:r>
            <a:endParaRPr sz="4165" b="1" dirty="0">
              <a:latin typeface="+mj-lt"/>
              <a:ea typeface="Arial"/>
              <a:cs typeface="Arial"/>
              <a:sym typeface="Arial"/>
            </a:endParaRPr>
          </a:p>
          <a:p>
            <a:pPr marL="546100" lvl="0" indent="-546100" algn="just" rtl="0">
              <a:lnSpc>
                <a:spcPct val="197272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4165" b="1" dirty="0">
                <a:latin typeface="+mj-lt"/>
                <a:ea typeface="Arial"/>
                <a:cs typeface="Arial"/>
                <a:sym typeface="Arial"/>
              </a:rPr>
              <a:t>3.1 Merchant Statistics</a:t>
            </a:r>
            <a:endParaRPr sz="4165" b="1" dirty="0">
              <a:latin typeface="+mj-lt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en" sz="4165" dirty="0">
                <a:latin typeface="+mj-lt"/>
                <a:ea typeface="Times New Roman"/>
                <a:cs typeface="Times New Roman"/>
                <a:sym typeface="Times New Roman"/>
              </a:rPr>
              <a:t>The </a:t>
            </a:r>
            <a:r>
              <a:rPr lang="en" sz="4165" b="1" dirty="0">
                <a:latin typeface="+mj-lt"/>
                <a:ea typeface="Times New Roman"/>
                <a:cs typeface="Times New Roman"/>
                <a:sym typeface="Times New Roman"/>
              </a:rPr>
              <a:t>TODAY</a:t>
            </a:r>
            <a:r>
              <a:rPr lang="en" sz="4165" dirty="0">
                <a:latin typeface="+mj-lt"/>
                <a:ea typeface="Times New Roman"/>
                <a:cs typeface="Times New Roman"/>
                <a:sym typeface="Times New Roman"/>
              </a:rPr>
              <a:t> section on the app’s home page </a:t>
            </a:r>
            <a:r>
              <a:rPr lang="en" sz="4165" dirty="0">
                <a:solidFill>
                  <a:schemeClr val="bg2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(Figure 3-1-1) </a:t>
            </a:r>
            <a:r>
              <a:rPr lang="en" sz="4165" dirty="0">
                <a:latin typeface="+mj-lt"/>
                <a:ea typeface="Times New Roman"/>
                <a:cs typeface="Times New Roman"/>
                <a:sym typeface="Times New Roman"/>
              </a:rPr>
              <a:t>displays </a:t>
            </a:r>
            <a:r>
              <a:rPr lang="en" sz="4165" b="1" dirty="0">
                <a:latin typeface="+mj-lt"/>
                <a:ea typeface="Times New Roman"/>
                <a:cs typeface="Times New Roman"/>
                <a:sym typeface="Times New Roman"/>
              </a:rPr>
              <a:t>merchant-level statistics</a:t>
            </a:r>
            <a:r>
              <a:rPr lang="en" sz="4165" dirty="0">
                <a:latin typeface="+mj-lt"/>
                <a:ea typeface="Times New Roman"/>
                <a:cs typeface="Times New Roman"/>
                <a:sym typeface="Times New Roman"/>
              </a:rPr>
              <a:t>:</a:t>
            </a:r>
            <a:endParaRPr sz="4165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4165" b="1" dirty="0">
                <a:latin typeface="+mj-lt"/>
                <a:ea typeface="Times New Roman"/>
                <a:cs typeface="Times New Roman"/>
                <a:sym typeface="Times New Roman"/>
              </a:rPr>
              <a:t>ORDERS:</a:t>
            </a:r>
            <a:r>
              <a:rPr lang="en" sz="4165" dirty="0">
                <a:latin typeface="+mj-lt"/>
                <a:ea typeface="Times New Roman"/>
                <a:cs typeface="Times New Roman"/>
                <a:sym typeface="Times New Roman"/>
              </a:rPr>
              <a:t> Total number of orders for the merchant today.</a:t>
            </a:r>
            <a:endParaRPr sz="4165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4165" b="1" dirty="0">
                <a:latin typeface="+mj-lt"/>
                <a:ea typeface="Times New Roman"/>
                <a:cs typeface="Times New Roman"/>
                <a:sym typeface="Times New Roman"/>
              </a:rPr>
              <a:t>SALES:</a:t>
            </a:r>
            <a:r>
              <a:rPr lang="en" sz="4165" dirty="0">
                <a:latin typeface="+mj-lt"/>
                <a:ea typeface="Times New Roman"/>
                <a:cs typeface="Times New Roman"/>
                <a:sym typeface="Times New Roman"/>
              </a:rPr>
              <a:t> Total sales amount for the merchant today.</a:t>
            </a:r>
            <a:endParaRPr sz="4165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4165" b="1" dirty="0">
                <a:latin typeface="+mj-lt"/>
                <a:ea typeface="Times New Roman"/>
                <a:cs typeface="Times New Roman"/>
                <a:sym typeface="Times New Roman"/>
              </a:rPr>
              <a:t>DEVICES:</a:t>
            </a:r>
            <a:r>
              <a:rPr lang="en" sz="4165" dirty="0">
                <a:latin typeface="+mj-lt"/>
                <a:ea typeface="Times New Roman"/>
                <a:cs typeface="Times New Roman"/>
                <a:sym typeface="Times New Roman"/>
              </a:rPr>
              <a:t> Number of devices </a:t>
            </a:r>
            <a:r>
              <a:rPr lang="en" sz="4165" b="1" dirty="0">
                <a:latin typeface="+mj-lt"/>
                <a:ea typeface="Times New Roman"/>
                <a:cs typeface="Times New Roman"/>
                <a:sym typeface="Times New Roman"/>
              </a:rPr>
              <a:t>online / total</a:t>
            </a:r>
            <a:r>
              <a:rPr lang="en" sz="4165" dirty="0">
                <a:latin typeface="+mj-lt"/>
                <a:ea typeface="Times New Roman"/>
                <a:cs typeface="Times New Roman"/>
                <a:sym typeface="Times New Roman"/>
              </a:rPr>
              <a:t> for the merchant.</a:t>
            </a:r>
            <a:endParaRPr sz="4165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546100" lvl="0" indent="-546100" algn="just" rtl="0">
              <a:lnSpc>
                <a:spcPct val="197272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4165" b="1" dirty="0">
                <a:latin typeface="+mj-lt"/>
                <a:ea typeface="Arial"/>
                <a:cs typeface="Arial"/>
                <a:sym typeface="Arial"/>
              </a:rPr>
              <a:t>3.2 Device Statistics</a:t>
            </a:r>
            <a:endParaRPr sz="4165" b="1" dirty="0">
              <a:latin typeface="+mj-lt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en" sz="4165" dirty="0">
                <a:latin typeface="+mj-lt"/>
                <a:ea typeface="Times New Roman"/>
                <a:cs typeface="Times New Roman"/>
                <a:sym typeface="Times New Roman"/>
              </a:rPr>
              <a:t>Tap </a:t>
            </a:r>
            <a:r>
              <a:rPr lang="en" sz="4165" b="1" dirty="0">
                <a:latin typeface="+mj-lt"/>
                <a:ea typeface="Times New Roman"/>
                <a:cs typeface="Times New Roman"/>
                <a:sym typeface="Times New Roman"/>
              </a:rPr>
              <a:t>“Devices”</a:t>
            </a:r>
            <a:r>
              <a:rPr lang="en" sz="4165" dirty="0">
                <a:latin typeface="+mj-lt"/>
                <a:ea typeface="Times New Roman"/>
                <a:cs typeface="Times New Roman"/>
                <a:sym typeface="Times New Roman"/>
              </a:rPr>
              <a:t> at the bottom of the app’s home page to open the </a:t>
            </a:r>
            <a:r>
              <a:rPr lang="en" sz="4165" b="1" dirty="0">
                <a:latin typeface="+mj-lt"/>
                <a:ea typeface="Times New Roman"/>
                <a:cs typeface="Times New Roman"/>
                <a:sym typeface="Times New Roman"/>
              </a:rPr>
              <a:t>Device List</a:t>
            </a:r>
            <a:r>
              <a:rPr lang="en" sz="4165" dirty="0">
                <a:latin typeface="+mj-lt"/>
                <a:ea typeface="Times New Roman"/>
                <a:cs typeface="Times New Roman"/>
                <a:sym typeface="Times New Roman"/>
              </a:rPr>
              <a:t> page.</a:t>
            </a:r>
            <a:endParaRPr sz="4165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4165" dirty="0">
                <a:latin typeface="+mj-lt"/>
                <a:ea typeface="Times New Roman"/>
                <a:cs typeface="Times New Roman"/>
                <a:sym typeface="Times New Roman"/>
              </a:rPr>
              <a:t>Select a specific device to enter its </a:t>
            </a:r>
            <a:r>
              <a:rPr lang="en" sz="4165" b="1" dirty="0">
                <a:latin typeface="+mj-lt"/>
                <a:ea typeface="Times New Roman"/>
                <a:cs typeface="Times New Roman"/>
                <a:sym typeface="Times New Roman"/>
              </a:rPr>
              <a:t>Device Home Page</a:t>
            </a:r>
            <a:r>
              <a:rPr lang="en" sz="4165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4165" dirty="0">
                <a:solidFill>
                  <a:schemeClr val="bg2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(Figure 3-2-1).</a:t>
            </a:r>
            <a:endParaRPr sz="4165" dirty="0">
              <a:solidFill>
                <a:schemeClr val="bg2">
                  <a:lumMod val="50000"/>
                </a:schemeClr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4165" dirty="0">
                <a:latin typeface="+mj-lt"/>
                <a:ea typeface="Times New Roman"/>
                <a:cs typeface="Times New Roman"/>
                <a:sym typeface="Times New Roman"/>
              </a:rPr>
              <a:t>At the top of this page, the </a:t>
            </a:r>
            <a:r>
              <a:rPr lang="en" sz="4165" b="1" dirty="0">
                <a:latin typeface="+mj-lt"/>
                <a:ea typeface="Times New Roman"/>
                <a:cs typeface="Times New Roman"/>
                <a:sym typeface="Times New Roman"/>
              </a:rPr>
              <a:t>Today</a:t>
            </a:r>
            <a:r>
              <a:rPr lang="en" sz="4165" dirty="0">
                <a:latin typeface="+mj-lt"/>
                <a:ea typeface="Times New Roman"/>
                <a:cs typeface="Times New Roman"/>
                <a:sym typeface="Times New Roman"/>
              </a:rPr>
              <a:t> and </a:t>
            </a:r>
            <a:r>
              <a:rPr lang="en" sz="4165" b="1" dirty="0">
                <a:latin typeface="+mj-lt"/>
                <a:ea typeface="Times New Roman"/>
                <a:cs typeface="Times New Roman"/>
                <a:sym typeface="Times New Roman"/>
              </a:rPr>
              <a:t>Total</a:t>
            </a:r>
            <a:r>
              <a:rPr lang="en" sz="4165" dirty="0">
                <a:latin typeface="+mj-lt"/>
                <a:ea typeface="Times New Roman"/>
                <a:cs typeface="Times New Roman"/>
                <a:sym typeface="Times New Roman"/>
              </a:rPr>
              <a:t> sections display the device’s </a:t>
            </a:r>
            <a:r>
              <a:rPr lang="en" sz="4165" b="1" dirty="0">
                <a:latin typeface="+mj-lt"/>
                <a:ea typeface="Times New Roman"/>
                <a:cs typeface="Times New Roman"/>
                <a:sym typeface="Times New Roman"/>
              </a:rPr>
              <a:t>daily and cumulative statistics</a:t>
            </a:r>
            <a:r>
              <a:rPr lang="en" sz="4165" dirty="0">
                <a:latin typeface="+mj-lt"/>
                <a:ea typeface="Times New Roman"/>
                <a:cs typeface="Times New Roman"/>
                <a:sym typeface="Times New Roman"/>
              </a:rPr>
              <a:t>:</a:t>
            </a:r>
            <a:endParaRPr sz="4165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4165" b="1" dirty="0">
                <a:latin typeface="+mj-lt"/>
                <a:ea typeface="Times New Roman"/>
                <a:cs typeface="Times New Roman"/>
                <a:sym typeface="Times New Roman"/>
              </a:rPr>
              <a:t>ORDERS:</a:t>
            </a:r>
            <a:r>
              <a:rPr lang="en" sz="4165" dirty="0">
                <a:latin typeface="+mj-lt"/>
                <a:ea typeface="Times New Roman"/>
                <a:cs typeface="Times New Roman"/>
                <a:sym typeface="Times New Roman"/>
              </a:rPr>
              <a:t> Number of orders.</a:t>
            </a:r>
            <a:endParaRPr sz="4165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4165" b="1" dirty="0">
                <a:latin typeface="+mj-lt"/>
                <a:ea typeface="Times New Roman"/>
                <a:cs typeface="Times New Roman"/>
                <a:sym typeface="Times New Roman"/>
              </a:rPr>
              <a:t>SALES:</a:t>
            </a:r>
            <a:r>
              <a:rPr lang="en" sz="4165" dirty="0">
                <a:latin typeface="+mj-lt"/>
                <a:ea typeface="Times New Roman"/>
                <a:cs typeface="Times New Roman"/>
                <a:sym typeface="Times New Roman"/>
              </a:rPr>
              <a:t> Total sales amount.</a:t>
            </a:r>
            <a:endParaRPr sz="4165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4165" b="1" dirty="0">
                <a:latin typeface="+mj-lt"/>
                <a:ea typeface="Times New Roman"/>
                <a:cs typeface="Times New Roman"/>
                <a:sym typeface="Times New Roman"/>
              </a:rPr>
              <a:t>QUANTITY:</a:t>
            </a:r>
            <a:r>
              <a:rPr lang="en" sz="4165" dirty="0">
                <a:latin typeface="+mj-lt"/>
                <a:ea typeface="Times New Roman"/>
                <a:cs typeface="Times New Roman"/>
                <a:sym typeface="Times New Roman"/>
              </a:rPr>
              <a:t> Total number of items sold.</a:t>
            </a:r>
            <a:endParaRPr sz="4165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1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endParaRPr sz="1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0" name="Google Shape;160;p25" title="IMG_106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500" y="304800"/>
            <a:ext cx="1766602" cy="3836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2576" y="304786"/>
            <a:ext cx="1766600" cy="38367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03368EA7-5231-2025-DAAE-78751B009A25}"/>
              </a:ext>
            </a:extLst>
          </p:cNvPr>
          <p:cNvSpPr/>
          <p:nvPr/>
        </p:nvSpPr>
        <p:spPr>
          <a:xfrm>
            <a:off x="952881" y="3699163"/>
            <a:ext cx="485839" cy="3810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>
            <a:spLocks noGrp="1"/>
          </p:cNvSpPr>
          <p:nvPr>
            <p:ph type="subTitle" idx="1"/>
          </p:nvPr>
        </p:nvSpPr>
        <p:spPr>
          <a:xfrm>
            <a:off x="154284" y="4020252"/>
            <a:ext cx="1766602" cy="6972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rgbClr val="000000"/>
                </a:solidFill>
                <a:latin typeface="Tiimes New Roman"/>
                <a:ea typeface="SimSun"/>
                <a:cs typeface="SimSun"/>
                <a:sym typeface="SimSun"/>
              </a:rPr>
              <a:t>Figure 4-1-1 Unlock Button</a:t>
            </a:r>
            <a:endParaRPr sz="11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167" name="Google Shape;167;p26"/>
          <p:cNvSpPr txBox="1">
            <a:spLocks noGrp="1"/>
          </p:cNvSpPr>
          <p:nvPr>
            <p:ph type="body" idx="2"/>
          </p:nvPr>
        </p:nvSpPr>
        <p:spPr>
          <a:xfrm>
            <a:off x="4881899" y="587400"/>
            <a:ext cx="4172045" cy="405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85000" lnSpcReduction="20000"/>
          </a:bodyPr>
          <a:lstStyle/>
          <a:p>
            <a:pPr marL="546100" lvl="0" indent="-546100" algn="just" rtl="0">
              <a:lnSpc>
                <a:spcPct val="197272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400" b="1" dirty="0">
                <a:latin typeface="+mj-lt"/>
                <a:ea typeface="Arial"/>
                <a:cs typeface="Arial"/>
                <a:sym typeface="Arial"/>
              </a:rPr>
              <a:t>4.1  Unlock</a:t>
            </a:r>
            <a:endParaRPr sz="1400" b="1" dirty="0">
              <a:latin typeface="+mj-lt"/>
              <a:ea typeface="Arial"/>
              <a:cs typeface="Arial"/>
              <a:sym typeface="Arial"/>
            </a:endParaRPr>
          </a:p>
          <a:p>
            <a:pPr marL="546100" lvl="0" indent="-546100" algn="just" rtl="0">
              <a:lnSpc>
                <a:spcPct val="197272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400" b="1" dirty="0">
                <a:latin typeface="+mj-lt"/>
                <a:ea typeface="Arial"/>
                <a:cs typeface="Arial"/>
                <a:sym typeface="Arial"/>
              </a:rPr>
              <a:t>Usage:</a:t>
            </a:r>
            <a:endParaRPr sz="1400" b="1" dirty="0">
              <a:latin typeface="+mj-lt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200" dirty="0">
                <a:latin typeface="+mj-lt"/>
                <a:ea typeface="Times New Roman"/>
                <a:cs typeface="Times New Roman"/>
                <a:sym typeface="Times New Roman"/>
              </a:rPr>
              <a:t>The </a:t>
            </a:r>
            <a:r>
              <a:rPr lang="en" sz="1200" b="1" dirty="0">
                <a:latin typeface="+mj-lt"/>
                <a:ea typeface="Times New Roman"/>
                <a:cs typeface="Times New Roman"/>
                <a:sym typeface="Times New Roman"/>
              </a:rPr>
              <a:t>Super Tube Lock</a:t>
            </a:r>
            <a:r>
              <a:rPr lang="en" sz="1200" dirty="0">
                <a:latin typeface="+mj-lt"/>
                <a:ea typeface="Times New Roman"/>
                <a:cs typeface="Times New Roman"/>
                <a:sym typeface="Times New Roman"/>
              </a:rPr>
              <a:t> function is primarily used to check whether the device’s </a:t>
            </a:r>
            <a:r>
              <a:rPr lang="en" sz="1200" b="1" dirty="0">
                <a:latin typeface="+mj-lt"/>
                <a:ea typeface="Times New Roman"/>
                <a:cs typeface="Times New Roman"/>
                <a:sym typeface="Times New Roman"/>
              </a:rPr>
              <a:t>electromagnetic lock</a:t>
            </a:r>
            <a:r>
              <a:rPr lang="en" sz="1200" dirty="0">
                <a:latin typeface="+mj-lt"/>
                <a:ea typeface="Times New Roman"/>
                <a:cs typeface="Times New Roman"/>
                <a:sym typeface="Times New Roman"/>
              </a:rPr>
              <a:t> can open and close normally, or to </a:t>
            </a:r>
            <a:r>
              <a:rPr lang="en" sz="1200" b="1" dirty="0">
                <a:latin typeface="+mj-lt"/>
                <a:ea typeface="Times New Roman"/>
                <a:cs typeface="Times New Roman"/>
                <a:sym typeface="Times New Roman"/>
              </a:rPr>
              <a:t>open the door in emergency situations</a:t>
            </a:r>
            <a:r>
              <a:rPr lang="en" sz="1200" dirty="0"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en" sz="900" dirty="0">
                <a:latin typeface="+mj-lt"/>
                <a:ea typeface="Arial"/>
                <a:cs typeface="Arial"/>
                <a:sym typeface="Arial"/>
              </a:rPr>
              <a:t>Note: This function </a:t>
            </a:r>
            <a:r>
              <a:rPr lang="en" sz="900" b="1" dirty="0">
                <a:latin typeface="+mj-lt"/>
                <a:ea typeface="Arial"/>
                <a:cs typeface="Arial"/>
                <a:sym typeface="Arial"/>
              </a:rPr>
              <a:t>does not check the device template or related configuration</a:t>
            </a:r>
            <a:r>
              <a:rPr lang="en" sz="900" dirty="0">
                <a:latin typeface="+mj-lt"/>
                <a:ea typeface="Arial"/>
                <a:cs typeface="Arial"/>
                <a:sym typeface="Arial"/>
              </a:rPr>
              <a:t> and </a:t>
            </a:r>
            <a:r>
              <a:rPr lang="en" sz="900" b="1" dirty="0">
                <a:latin typeface="+mj-lt"/>
                <a:ea typeface="Arial"/>
                <a:cs typeface="Arial"/>
                <a:sym typeface="Arial"/>
              </a:rPr>
              <a:t>does not generate any order information</a:t>
            </a:r>
            <a:r>
              <a:rPr lang="en" sz="900" dirty="0">
                <a:latin typeface="+mj-lt"/>
                <a:ea typeface="Arial"/>
                <a:cs typeface="Arial"/>
                <a:sym typeface="Arial"/>
              </a:rPr>
              <a:t>.</a:t>
            </a: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endParaRPr sz="900" dirty="0">
              <a:latin typeface="+mj-lt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200" b="1" dirty="0">
                <a:latin typeface="+mj-lt"/>
                <a:ea typeface="Times New Roman"/>
                <a:cs typeface="Times New Roman"/>
                <a:sym typeface="Times New Roman"/>
              </a:rPr>
              <a:t>Access Path:</a:t>
            </a:r>
            <a:endParaRPr sz="1200" b="1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200" b="1" dirty="0">
                <a:latin typeface="+mj-lt"/>
                <a:ea typeface="Times New Roman"/>
                <a:cs typeface="Times New Roman"/>
                <a:sym typeface="Times New Roman"/>
              </a:rPr>
              <a:t>App Home Page → Unlock</a:t>
            </a:r>
            <a:r>
              <a:rPr lang="en" sz="1200" dirty="0">
                <a:latin typeface="+mj-lt"/>
                <a:ea typeface="Times New Roman"/>
                <a:cs typeface="Times New Roman"/>
                <a:sym typeface="Times New Roman"/>
              </a:rPr>
              <a:t> (Figure 4-1-1)</a:t>
            </a:r>
            <a:endParaRPr sz="1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200" b="1" dirty="0">
                <a:latin typeface="+mj-lt"/>
                <a:ea typeface="Times New Roman"/>
                <a:cs typeface="Times New Roman"/>
                <a:sym typeface="Times New Roman"/>
              </a:rPr>
              <a:t>Operation Steps:</a:t>
            </a:r>
            <a:endParaRPr sz="1200" b="1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200" dirty="0">
                <a:latin typeface="+mj-lt"/>
                <a:ea typeface="Times New Roman"/>
                <a:cs typeface="Times New Roman"/>
                <a:sym typeface="Times New Roman"/>
              </a:rPr>
              <a:t>Tap the </a:t>
            </a:r>
            <a:r>
              <a:rPr lang="en" sz="1200" b="1" dirty="0">
                <a:latin typeface="+mj-lt"/>
                <a:ea typeface="Times New Roman"/>
                <a:cs typeface="Times New Roman"/>
                <a:sym typeface="Times New Roman"/>
              </a:rPr>
              <a:t>“Unlock”</a:t>
            </a:r>
            <a:r>
              <a:rPr lang="en" sz="1200" dirty="0">
                <a:latin typeface="+mj-lt"/>
                <a:ea typeface="Times New Roman"/>
                <a:cs typeface="Times New Roman"/>
                <a:sym typeface="Times New Roman"/>
              </a:rPr>
              <a:t> button to enter the </a:t>
            </a:r>
            <a:r>
              <a:rPr lang="en" sz="1200" b="1" dirty="0">
                <a:latin typeface="+mj-lt"/>
                <a:ea typeface="Times New Roman"/>
                <a:cs typeface="Times New Roman"/>
                <a:sym typeface="Times New Roman"/>
              </a:rPr>
              <a:t>Scan Page</a:t>
            </a:r>
            <a:r>
              <a:rPr lang="en" sz="12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 dirty="0">
                <a:solidFill>
                  <a:schemeClr val="bg2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(Figure 4-1-2).</a:t>
            </a:r>
            <a:endParaRPr sz="1200" dirty="0">
              <a:solidFill>
                <a:schemeClr val="bg2">
                  <a:lumMod val="50000"/>
                </a:schemeClr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200" dirty="0">
                <a:latin typeface="+mj-lt"/>
                <a:ea typeface="Times New Roman"/>
                <a:cs typeface="Times New Roman"/>
                <a:sym typeface="Times New Roman"/>
              </a:rPr>
              <a:t>Tap the </a:t>
            </a:r>
            <a:r>
              <a:rPr lang="en" sz="1200" b="1" dirty="0">
                <a:latin typeface="+mj-lt"/>
                <a:ea typeface="Times New Roman"/>
                <a:cs typeface="Times New Roman"/>
                <a:sym typeface="Times New Roman"/>
              </a:rPr>
              <a:t>Scan</a:t>
            </a:r>
            <a:r>
              <a:rPr lang="en" sz="1200" dirty="0">
                <a:latin typeface="+mj-lt"/>
                <a:ea typeface="Times New Roman"/>
                <a:cs typeface="Times New Roman"/>
                <a:sym typeface="Times New Roman"/>
              </a:rPr>
              <a:t> icon and scan the </a:t>
            </a:r>
            <a:r>
              <a:rPr lang="en" sz="1200" b="1" dirty="0">
                <a:latin typeface="+mj-lt"/>
                <a:ea typeface="Times New Roman"/>
                <a:cs typeface="Times New Roman"/>
                <a:sym typeface="Times New Roman"/>
              </a:rPr>
              <a:t>QR code</a:t>
            </a:r>
            <a:r>
              <a:rPr lang="en" sz="1200" dirty="0">
                <a:latin typeface="+mj-lt"/>
                <a:ea typeface="Times New Roman"/>
                <a:cs typeface="Times New Roman"/>
                <a:sym typeface="Times New Roman"/>
              </a:rPr>
              <a:t> on the device. </a:t>
            </a:r>
            <a:r>
              <a:rPr lang="en" sz="1200" dirty="0">
                <a:solidFill>
                  <a:schemeClr val="bg2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Figure 1-1-1) </a:t>
            </a:r>
            <a:r>
              <a:rPr lang="en-US" sz="1200" dirty="0">
                <a:latin typeface="+mj-lt"/>
                <a:ea typeface="Times New Roman"/>
                <a:cs typeface="Times New Roman"/>
                <a:sym typeface="Times New Roman"/>
              </a:rPr>
              <a:t>Equipment QR code</a:t>
            </a:r>
            <a:endParaRPr sz="1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200" dirty="0">
                <a:latin typeface="+mj-lt"/>
                <a:ea typeface="Times New Roman"/>
                <a:cs typeface="Times New Roman"/>
                <a:sym typeface="Times New Roman"/>
              </a:rPr>
              <a:t>Once scanned, the door can be opened manually.</a:t>
            </a:r>
            <a:endParaRPr sz="10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endParaRPr sz="1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8" name="Google Shape;168;p26" title="IMG_106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502" y="353290"/>
            <a:ext cx="1766602" cy="3836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8318" y="110832"/>
            <a:ext cx="1390698" cy="28540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07D0578-9215-3ACE-9A24-3DEF797A193E}"/>
              </a:ext>
            </a:extLst>
          </p:cNvPr>
          <p:cNvSpPr/>
          <p:nvPr/>
        </p:nvSpPr>
        <p:spPr>
          <a:xfrm>
            <a:off x="530964" y="1994546"/>
            <a:ext cx="485839" cy="3810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EDC654A-BE26-AB7C-7093-826BCB756CC2}"/>
              </a:ext>
            </a:extLst>
          </p:cNvPr>
          <p:cNvSpPr/>
          <p:nvPr/>
        </p:nvSpPr>
        <p:spPr>
          <a:xfrm>
            <a:off x="3060698" y="587400"/>
            <a:ext cx="629552" cy="6007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323EA4D-CB29-2EAA-3032-A86CDB4AA2FE}"/>
              </a:ext>
            </a:extLst>
          </p:cNvPr>
          <p:cNvSpPr txBox="1"/>
          <p:nvPr/>
        </p:nvSpPr>
        <p:spPr>
          <a:xfrm>
            <a:off x="2625017" y="2911446"/>
            <a:ext cx="1500913" cy="337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rgbClr val="000000"/>
                </a:solidFill>
                <a:latin typeface="Tiimes New Roman"/>
                <a:ea typeface="SimSun"/>
                <a:cs typeface="SimSun"/>
                <a:sym typeface="SimSun"/>
              </a:rPr>
              <a:t>Figure 4-1-2 Scan page</a:t>
            </a:r>
          </a:p>
        </p:txBody>
      </p:sp>
      <p:sp>
        <p:nvSpPr>
          <p:cNvPr id="6" name="Google Shape;74;p14">
            <a:extLst>
              <a:ext uri="{FF2B5EF4-FFF2-40B4-BE49-F238E27FC236}">
                <a16:creationId xmlns:a16="http://schemas.microsoft.com/office/drawing/2014/main" id="{EB912D4D-3375-0D1D-C2EE-C9D875CD1A7F}"/>
              </a:ext>
            </a:extLst>
          </p:cNvPr>
          <p:cNvSpPr txBox="1"/>
          <p:nvPr/>
        </p:nvSpPr>
        <p:spPr>
          <a:xfrm>
            <a:off x="2242793" y="4542862"/>
            <a:ext cx="2296418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SimSun"/>
              </a:rPr>
              <a:t>Figure 1-1-1 Equipment QR code</a:t>
            </a:r>
            <a:endParaRPr sz="1000" b="1" dirty="0">
              <a:latin typeface="Times New Roman" panose="02020603050405020304" pitchFamily="18" charset="0"/>
              <a:ea typeface="SimSun"/>
              <a:cs typeface="Times New Roman" panose="02020603050405020304" pitchFamily="18" charset="0"/>
              <a:sym typeface="SimSu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lt2"/>
              </a:solidFill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57DBBDB-7759-7D00-B18A-37BFE3725A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243" t="41616" r="6184" b="33333"/>
          <a:stretch>
            <a:fillRect/>
          </a:stretch>
        </p:blipFill>
        <p:spPr>
          <a:xfrm>
            <a:off x="2218447" y="3461191"/>
            <a:ext cx="2285467" cy="108167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FC226A6-F9F6-93E6-C6FC-178DBD462421}"/>
              </a:ext>
            </a:extLst>
          </p:cNvPr>
          <p:cNvSpPr/>
          <p:nvPr/>
        </p:nvSpPr>
        <p:spPr>
          <a:xfrm>
            <a:off x="2368143" y="3644924"/>
            <a:ext cx="838083" cy="6860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>
            <a:spLocks noGrp="1"/>
          </p:cNvSpPr>
          <p:nvPr>
            <p:ph type="subTitle" idx="1"/>
          </p:nvPr>
        </p:nvSpPr>
        <p:spPr>
          <a:xfrm>
            <a:off x="159954" y="3947531"/>
            <a:ext cx="2257664" cy="5010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0000"/>
                </a:solidFill>
                <a:latin typeface="Tiimes New Roman"/>
                <a:ea typeface="SimSun"/>
                <a:cs typeface="SimSun"/>
                <a:sym typeface="SimSun"/>
              </a:rPr>
              <a:t>Figure 4-3-1 Create a personnel page</a:t>
            </a:r>
            <a:endParaRPr sz="4000" b="1" dirty="0">
              <a:solidFill>
                <a:srgbClr val="000000"/>
              </a:solidFill>
              <a:latin typeface="Tiimes New Roma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p27"/>
          <p:cNvSpPr txBox="1">
            <a:spLocks noGrp="1"/>
          </p:cNvSpPr>
          <p:nvPr>
            <p:ph type="body" idx="2"/>
          </p:nvPr>
        </p:nvSpPr>
        <p:spPr>
          <a:xfrm>
            <a:off x="4881900" y="587400"/>
            <a:ext cx="3837000" cy="405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25000" lnSpcReduction="20000"/>
          </a:bodyPr>
          <a:lstStyle/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000" b="1" dirty="0">
                <a:latin typeface="Arial"/>
                <a:ea typeface="Arial"/>
                <a:cs typeface="Arial"/>
                <a:sym typeface="Arial"/>
              </a:rPr>
              <a:t>4.2 Home Page Announcements</a:t>
            </a:r>
            <a:endParaRPr sz="40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The </a:t>
            </a:r>
            <a:r>
              <a:rPr lang="en" sz="4000" b="1" dirty="0">
                <a:latin typeface="+mj-lt"/>
                <a:ea typeface="Times New Roman"/>
                <a:cs typeface="Times New Roman"/>
                <a:sym typeface="Times New Roman"/>
              </a:rPr>
              <a:t>top section</a:t>
            </a: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 of the app’s home page displays the </a:t>
            </a:r>
            <a:r>
              <a:rPr lang="en" sz="4000" b="1" dirty="0">
                <a:latin typeface="+mj-lt"/>
                <a:ea typeface="Times New Roman"/>
                <a:cs typeface="Times New Roman"/>
                <a:sym typeface="Times New Roman"/>
              </a:rPr>
              <a:t>latest notifications</a:t>
            </a: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 for the user.</a:t>
            </a:r>
            <a:endParaRPr sz="40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40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546100" lvl="0" indent="-546100" algn="just" rtl="0">
              <a:lnSpc>
                <a:spcPct val="197272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4000" b="1" dirty="0">
                <a:latin typeface="+mj-lt"/>
                <a:ea typeface="Arial"/>
                <a:cs typeface="Arial"/>
                <a:sym typeface="Arial"/>
              </a:rPr>
              <a:t>4.3 Personnel Allocation</a:t>
            </a:r>
            <a:endParaRPr sz="4000" b="1" dirty="0">
              <a:latin typeface="+mj-lt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en" sz="4000" b="1" dirty="0">
                <a:latin typeface="+mj-lt"/>
                <a:ea typeface="Times New Roman"/>
                <a:cs typeface="Times New Roman"/>
                <a:sym typeface="Times New Roman"/>
              </a:rPr>
              <a:t>Purpose:</a:t>
            </a: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To add </a:t>
            </a:r>
            <a:r>
              <a:rPr lang="en" sz="4000" b="1" dirty="0">
                <a:latin typeface="+mj-lt"/>
                <a:ea typeface="Times New Roman"/>
                <a:cs typeface="Times New Roman"/>
                <a:sym typeface="Times New Roman"/>
              </a:rPr>
              <a:t>operator</a:t>
            </a: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 and </a:t>
            </a:r>
            <a:r>
              <a:rPr lang="en" sz="4000" b="1" dirty="0">
                <a:latin typeface="+mj-lt"/>
                <a:ea typeface="Times New Roman"/>
                <a:cs typeface="Times New Roman"/>
                <a:sym typeface="Times New Roman"/>
              </a:rPr>
              <a:t>restocker</a:t>
            </a: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 accounts.</a:t>
            </a:r>
            <a:endParaRPr sz="40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4000" b="1" dirty="0">
                <a:latin typeface="+mj-lt"/>
                <a:ea typeface="Times New Roman"/>
                <a:cs typeface="Times New Roman"/>
                <a:sym typeface="Times New Roman"/>
              </a:rPr>
              <a:t>Access Path:</a:t>
            </a:r>
            <a:endParaRPr sz="4000" b="1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4000" b="1" dirty="0">
                <a:latin typeface="+mj-lt"/>
                <a:ea typeface="Times New Roman"/>
                <a:cs typeface="Times New Roman"/>
                <a:sym typeface="Times New Roman"/>
              </a:rPr>
              <a:t>App Home Page → Personnel</a:t>
            </a:r>
            <a:endParaRPr sz="4000" b="1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4000" b="1" dirty="0">
                <a:latin typeface="+mj-lt"/>
                <a:ea typeface="Times New Roman"/>
                <a:cs typeface="Times New Roman"/>
                <a:sym typeface="Times New Roman"/>
              </a:rPr>
              <a:t>Operation Steps:</a:t>
            </a:r>
            <a:endParaRPr sz="4000" b="1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The list page displays all existing accounts.</a:t>
            </a:r>
            <a:endParaRPr sz="40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Tap the </a:t>
            </a:r>
            <a:r>
              <a:rPr lang="en" sz="4000" b="1" dirty="0">
                <a:latin typeface="+mj-lt"/>
                <a:ea typeface="Times New Roman"/>
                <a:cs typeface="Times New Roman"/>
                <a:sym typeface="Times New Roman"/>
              </a:rPr>
              <a:t>“Add”</a:t>
            </a: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 button to open the </a:t>
            </a:r>
            <a:r>
              <a:rPr lang="en" sz="4000" b="1" dirty="0">
                <a:latin typeface="+mj-lt"/>
                <a:ea typeface="Times New Roman"/>
                <a:cs typeface="Times New Roman"/>
                <a:sym typeface="Times New Roman"/>
              </a:rPr>
              <a:t>Create Personnel</a:t>
            </a: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 page (Figure 4-3-1).</a:t>
            </a:r>
            <a:endParaRPr sz="40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Enter the required information:</a:t>
            </a:r>
            <a:endParaRPr sz="40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4000" b="1" dirty="0">
                <a:latin typeface="+mj-lt"/>
                <a:ea typeface="Times New Roman"/>
                <a:cs typeface="Times New Roman"/>
                <a:sym typeface="Times New Roman"/>
              </a:rPr>
              <a:t>Account Name</a:t>
            </a:r>
            <a:endParaRPr sz="4000" b="1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4000" b="1" dirty="0">
                <a:latin typeface="+mj-lt"/>
                <a:ea typeface="Times New Roman"/>
                <a:cs typeface="Times New Roman"/>
                <a:sym typeface="Times New Roman"/>
              </a:rPr>
              <a:t>Password</a:t>
            </a:r>
            <a:endParaRPr sz="4000" b="1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4000" b="1" dirty="0">
                <a:latin typeface="+mj-lt"/>
                <a:ea typeface="Times New Roman"/>
                <a:cs typeface="Times New Roman"/>
                <a:sym typeface="Times New Roman"/>
              </a:rPr>
              <a:t>Mobile Number</a:t>
            </a:r>
            <a:endParaRPr sz="4000" b="1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Select the </a:t>
            </a:r>
            <a:r>
              <a:rPr lang="en" sz="4000" b="1" dirty="0">
                <a:latin typeface="+mj-lt"/>
                <a:ea typeface="Times New Roman"/>
                <a:cs typeface="Times New Roman"/>
                <a:sym typeface="Times New Roman"/>
              </a:rPr>
              <a:t>role</a:t>
            </a: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 for the new account.</a:t>
            </a:r>
            <a:endParaRPr sz="40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Assign the </a:t>
            </a:r>
            <a:r>
              <a:rPr lang="en" sz="4000" b="1" dirty="0">
                <a:latin typeface="+mj-lt"/>
                <a:ea typeface="Times New Roman"/>
                <a:cs typeface="Times New Roman"/>
                <a:sym typeface="Times New Roman"/>
              </a:rPr>
              <a:t>devices</a:t>
            </a: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 the personnel can manage.</a:t>
            </a:r>
            <a:endParaRPr sz="40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Complete the form and tap </a:t>
            </a:r>
            <a:r>
              <a:rPr lang="en" sz="4000" b="1" dirty="0">
                <a:latin typeface="+mj-lt"/>
                <a:ea typeface="Times New Roman"/>
                <a:cs typeface="Times New Roman"/>
                <a:sym typeface="Times New Roman"/>
              </a:rPr>
              <a:t>“Save”</a:t>
            </a: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 to add the new account.</a:t>
            </a:r>
            <a:endParaRPr sz="40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1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endParaRPr sz="1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6" name="Google Shape;176;p27" title="IMG_106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500" y="304800"/>
            <a:ext cx="1766602" cy="3836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1502" y="304800"/>
            <a:ext cx="1766602" cy="38366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AE140CB-CD7D-710D-3565-0B92F10F868D}"/>
              </a:ext>
            </a:extLst>
          </p:cNvPr>
          <p:cNvSpPr/>
          <p:nvPr/>
        </p:nvSpPr>
        <p:spPr>
          <a:xfrm>
            <a:off x="1546685" y="2614950"/>
            <a:ext cx="485839" cy="3810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>
            <a:spLocks noGrp="1"/>
          </p:cNvSpPr>
          <p:nvPr>
            <p:ph type="subTitle" idx="1"/>
          </p:nvPr>
        </p:nvSpPr>
        <p:spPr>
          <a:xfrm>
            <a:off x="1519244" y="4134566"/>
            <a:ext cx="2049845" cy="7907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0000"/>
                </a:solidFill>
                <a:latin typeface="Tiimes New Roman"/>
                <a:ea typeface="SimSun"/>
                <a:cs typeface="SimSun"/>
                <a:sym typeface="SimSun"/>
              </a:rPr>
              <a:t>Figure 4-4-1 Equipment home page</a:t>
            </a:r>
            <a:endParaRPr sz="4000" b="1" dirty="0">
              <a:solidFill>
                <a:srgbClr val="000000"/>
              </a:solidFill>
              <a:latin typeface="Tiimes New Roma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0000"/>
                </a:solidFill>
                <a:latin typeface="SimSun"/>
                <a:ea typeface="SimSun"/>
                <a:cs typeface="SimSun"/>
                <a:sym typeface="SimSun"/>
              </a:rPr>
              <a:t>     </a:t>
            </a: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3" name="Google Shape;183;p28"/>
          <p:cNvSpPr txBox="1">
            <a:spLocks noGrp="1"/>
          </p:cNvSpPr>
          <p:nvPr>
            <p:ph type="body" idx="2"/>
          </p:nvPr>
        </p:nvSpPr>
        <p:spPr>
          <a:xfrm>
            <a:off x="4662055" y="587400"/>
            <a:ext cx="4378035" cy="405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546100" lvl="0" indent="-546100" algn="just" rtl="0">
              <a:lnSpc>
                <a:spcPct val="197272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400" b="1" dirty="0">
                <a:latin typeface="+mj-lt"/>
                <a:ea typeface="Arial"/>
                <a:cs typeface="Arial"/>
                <a:sym typeface="Arial"/>
              </a:rPr>
              <a:t>4.4 Configuration</a:t>
            </a:r>
            <a:endParaRPr sz="1400" b="1" dirty="0">
              <a:latin typeface="+mj-lt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200" b="1" dirty="0">
                <a:latin typeface="+mj-lt"/>
                <a:ea typeface="Times New Roman"/>
                <a:cs typeface="Times New Roman"/>
                <a:sym typeface="Times New Roman"/>
              </a:rPr>
              <a:t>Access Path:</a:t>
            </a:r>
            <a:endParaRPr sz="1200" b="1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200" dirty="0">
                <a:latin typeface="+mj-lt"/>
                <a:ea typeface="Times New Roman"/>
                <a:cs typeface="Times New Roman"/>
                <a:sym typeface="Times New Roman"/>
              </a:rPr>
              <a:t>Tap </a:t>
            </a:r>
            <a:r>
              <a:rPr lang="en" sz="1200" b="1" dirty="0">
                <a:latin typeface="+mj-lt"/>
                <a:ea typeface="Times New Roman"/>
                <a:cs typeface="Times New Roman"/>
                <a:sym typeface="Times New Roman"/>
              </a:rPr>
              <a:t>“Devices”</a:t>
            </a:r>
            <a:r>
              <a:rPr lang="en" sz="1200" dirty="0">
                <a:latin typeface="+mj-lt"/>
                <a:ea typeface="Times New Roman"/>
                <a:cs typeface="Times New Roman"/>
                <a:sym typeface="Times New Roman"/>
              </a:rPr>
              <a:t> at the bottom of the app’s home page to open the </a:t>
            </a:r>
            <a:r>
              <a:rPr lang="en" sz="1200" b="1" dirty="0">
                <a:latin typeface="+mj-lt"/>
                <a:ea typeface="Times New Roman"/>
                <a:cs typeface="Times New Roman"/>
                <a:sym typeface="Times New Roman"/>
              </a:rPr>
              <a:t>Device List</a:t>
            </a:r>
            <a:r>
              <a:rPr lang="en" sz="1200" dirty="0"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1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200" dirty="0">
                <a:latin typeface="+mj-lt"/>
                <a:ea typeface="Times New Roman"/>
                <a:cs typeface="Times New Roman"/>
                <a:sym typeface="Times New Roman"/>
              </a:rPr>
              <a:t>Select a specific device to enter its </a:t>
            </a:r>
            <a:r>
              <a:rPr lang="en" sz="1200" b="1" dirty="0">
                <a:latin typeface="+mj-lt"/>
                <a:ea typeface="Times New Roman"/>
                <a:cs typeface="Times New Roman"/>
                <a:sym typeface="Times New Roman"/>
              </a:rPr>
              <a:t>Device Profile Page</a:t>
            </a:r>
            <a:r>
              <a:rPr lang="en" sz="12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 dirty="0">
                <a:solidFill>
                  <a:schemeClr val="bg2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(Figure 4-4-1).</a:t>
            </a: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200" dirty="0">
              <a:solidFill>
                <a:schemeClr val="bg2">
                  <a:lumMod val="50000"/>
                </a:schemeClr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200" b="1" dirty="0">
                <a:latin typeface="+mj-lt"/>
                <a:ea typeface="Times New Roman"/>
                <a:cs typeface="Times New Roman"/>
                <a:sym typeface="Times New Roman"/>
              </a:rPr>
              <a:t>Available Configuration Options:</a:t>
            </a: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200" b="1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200" b="1" dirty="0">
                <a:latin typeface="+mj-lt"/>
                <a:ea typeface="Times New Roman"/>
                <a:cs typeface="Times New Roman"/>
                <a:sym typeface="Times New Roman"/>
              </a:rPr>
              <a:t>Volume:</a:t>
            </a:r>
            <a:r>
              <a:rPr lang="en" sz="1200" dirty="0">
                <a:latin typeface="+mj-lt"/>
                <a:ea typeface="Times New Roman"/>
                <a:cs typeface="Times New Roman"/>
                <a:sym typeface="Times New Roman"/>
              </a:rPr>
              <a:t> Adjust the device’s audio level.</a:t>
            </a: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200" b="1" dirty="0">
                <a:latin typeface="+mj-lt"/>
                <a:ea typeface="Times New Roman"/>
                <a:cs typeface="Times New Roman"/>
                <a:sym typeface="Times New Roman"/>
              </a:rPr>
              <a:t>Freeze Device (Operating):</a:t>
            </a:r>
            <a:r>
              <a:rPr lang="en" sz="1200" dirty="0">
                <a:latin typeface="+mj-lt"/>
                <a:ea typeface="Times New Roman"/>
                <a:cs typeface="Times New Roman"/>
                <a:sym typeface="Times New Roman"/>
              </a:rPr>
              <a:t> Enable freeze mode, which </a:t>
            </a:r>
            <a:r>
              <a:rPr lang="en" sz="1200" b="1" dirty="0">
                <a:latin typeface="+mj-lt"/>
                <a:ea typeface="Times New Roman"/>
                <a:cs typeface="Times New Roman"/>
                <a:sym typeface="Times New Roman"/>
              </a:rPr>
              <a:t>locks the device</a:t>
            </a:r>
            <a:r>
              <a:rPr lang="en" sz="1200" dirty="0">
                <a:latin typeface="+mj-lt"/>
                <a:ea typeface="Times New Roman"/>
                <a:cs typeface="Times New Roman"/>
                <a:sym typeface="Times New Roman"/>
              </a:rPr>
              <a:t> and </a:t>
            </a:r>
            <a:r>
              <a:rPr lang="en" sz="1200" b="1" dirty="0">
                <a:latin typeface="+mj-lt"/>
                <a:ea typeface="Times New Roman"/>
                <a:cs typeface="Times New Roman"/>
                <a:sym typeface="Times New Roman"/>
              </a:rPr>
              <a:t>prevents door access</a:t>
            </a:r>
            <a:r>
              <a:rPr lang="en" sz="1200" dirty="0">
                <a:latin typeface="+mj-lt"/>
                <a:ea typeface="Times New Roman"/>
                <a:cs typeface="Times New Roman"/>
                <a:sym typeface="Times New Roman"/>
              </a:rPr>
              <a:t> for shopping.</a:t>
            </a: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200" b="1" dirty="0">
                <a:latin typeface="+mj-lt"/>
                <a:ea typeface="Times New Roman"/>
                <a:cs typeface="Times New Roman"/>
                <a:sym typeface="Times New Roman"/>
              </a:rPr>
              <a:t>Reboot:</a:t>
            </a:r>
            <a:r>
              <a:rPr lang="en" sz="1200" dirty="0">
                <a:latin typeface="+mj-lt"/>
                <a:ea typeface="Times New Roman"/>
                <a:cs typeface="Times New Roman"/>
                <a:sym typeface="Times New Roman"/>
              </a:rPr>
              <a:t> Perform a soft restart of the device.</a:t>
            </a: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000" dirty="0">
                <a:latin typeface="+mj-lt"/>
                <a:ea typeface="Arial"/>
                <a:cs typeface="Arial"/>
                <a:sym typeface="Arial"/>
              </a:rPr>
              <a:t>Note: Rebooting may temporarily </a:t>
            </a:r>
            <a:r>
              <a:rPr lang="en-US" sz="1000" b="1" dirty="0">
                <a:latin typeface="+mj-lt"/>
                <a:ea typeface="Arial"/>
                <a:cs typeface="Arial"/>
                <a:sym typeface="Arial"/>
              </a:rPr>
              <a:t>disconnect the device from the network</a:t>
            </a:r>
            <a:r>
              <a:rPr lang="en-US" sz="1000" dirty="0">
                <a:latin typeface="+mj-lt"/>
                <a:ea typeface="Arial"/>
                <a:cs typeface="Arial"/>
                <a:sym typeface="Arial"/>
              </a:rPr>
              <a:t>.</a:t>
            </a: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lang="en-US" sz="1000" dirty="0">
              <a:latin typeface="+mj-lt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200" b="1" dirty="0">
                <a:latin typeface="+mj-lt"/>
                <a:ea typeface="Times New Roman"/>
                <a:cs typeface="Times New Roman"/>
                <a:sym typeface="Times New Roman"/>
              </a:rPr>
              <a:t>POS Setting:</a:t>
            </a:r>
            <a:r>
              <a:rPr lang="en" sz="1200" dirty="0">
                <a:latin typeface="+mj-lt"/>
                <a:ea typeface="Times New Roman"/>
                <a:cs typeface="Times New Roman"/>
                <a:sym typeface="Times New Roman"/>
              </a:rPr>
              <a:t> Configure the device’s </a:t>
            </a:r>
            <a:r>
              <a:rPr lang="en" sz="1200" b="1" dirty="0">
                <a:latin typeface="+mj-lt"/>
                <a:ea typeface="Times New Roman"/>
                <a:cs typeface="Times New Roman"/>
                <a:sym typeface="Times New Roman"/>
              </a:rPr>
              <a:t>pre-authorized transaction amount</a:t>
            </a:r>
            <a:r>
              <a:rPr lang="en" sz="1200" dirty="0"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1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100" b="1" dirty="0">
              <a:latin typeface="+mj-lt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endParaRPr sz="1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4" name="Google Shape;18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0867" y="473096"/>
            <a:ext cx="1766600" cy="3836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9"/>
          <p:cNvSpPr txBox="1">
            <a:spLocks noGrp="1"/>
          </p:cNvSpPr>
          <p:nvPr>
            <p:ph type="subTitle" idx="1"/>
          </p:nvPr>
        </p:nvSpPr>
        <p:spPr>
          <a:xfrm>
            <a:off x="1287660" y="4171650"/>
            <a:ext cx="2188391" cy="6660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0000"/>
                </a:solidFill>
                <a:latin typeface="Tiimes New Roman"/>
                <a:ea typeface="SimSun"/>
                <a:cs typeface="SimSun"/>
                <a:sym typeface="SimSun"/>
              </a:rPr>
              <a:t>Figure 1-5-3 Product applications     </a:t>
            </a:r>
            <a:endParaRPr sz="4000" b="1" dirty="0">
              <a:solidFill>
                <a:srgbClr val="000000"/>
              </a:solidFill>
              <a:latin typeface="Tiimes New Roma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" name="Google Shape;190;p29"/>
          <p:cNvSpPr txBox="1">
            <a:spLocks noGrp="1"/>
          </p:cNvSpPr>
          <p:nvPr>
            <p:ph type="body" idx="2"/>
          </p:nvPr>
        </p:nvSpPr>
        <p:spPr>
          <a:xfrm>
            <a:off x="4881900" y="587400"/>
            <a:ext cx="3837000" cy="405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10000"/>
          </a:bodyPr>
          <a:lstStyle/>
          <a:p>
            <a:pPr marL="546100" lvl="0" indent="-54610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500" dirty="0">
                <a:latin typeface="+mj-lt"/>
                <a:ea typeface="Arial"/>
                <a:cs typeface="Arial"/>
                <a:sym typeface="Arial"/>
              </a:rPr>
              <a:t>4.5 Personal Center</a:t>
            </a:r>
            <a:endParaRPr sz="1500" dirty="0">
              <a:latin typeface="+mj-lt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500" dirty="0">
                <a:latin typeface="+mj-lt"/>
                <a:ea typeface="Arial"/>
                <a:cs typeface="Arial"/>
                <a:sym typeface="Arial"/>
              </a:rPr>
              <a:t>Access Path:</a:t>
            </a:r>
            <a:endParaRPr sz="1500" dirty="0">
              <a:latin typeface="+mj-lt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500" dirty="0">
                <a:latin typeface="+mj-lt"/>
                <a:ea typeface="Arial"/>
                <a:cs typeface="Arial"/>
                <a:sym typeface="Arial"/>
              </a:rPr>
              <a:t>App → My</a:t>
            </a:r>
            <a:endParaRPr sz="1500" dirty="0">
              <a:latin typeface="+mj-lt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500" dirty="0">
              <a:latin typeface="+mj-lt"/>
              <a:ea typeface="Arial"/>
              <a:cs typeface="Arial"/>
              <a:sym typeface="Arial"/>
            </a:endParaRPr>
          </a:p>
          <a:p>
            <a:pPr marL="635000" lvl="0" indent="-63500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500" dirty="0">
                <a:latin typeface="+mj-lt"/>
                <a:ea typeface="Arial"/>
                <a:cs typeface="Arial"/>
                <a:sym typeface="Arial"/>
              </a:rPr>
              <a:t>4.5.1 Help</a:t>
            </a:r>
            <a:endParaRPr sz="1500" dirty="0">
              <a:latin typeface="+mj-lt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500" dirty="0">
                <a:latin typeface="+mj-lt"/>
                <a:ea typeface="Arial"/>
                <a:cs typeface="Arial"/>
                <a:sym typeface="Arial"/>
              </a:rPr>
              <a:t>Tap “Help” to view the list of frequently asked questions (FAQs).</a:t>
            </a:r>
            <a:endParaRPr sz="1500" dirty="0">
              <a:latin typeface="+mj-lt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500" dirty="0">
              <a:latin typeface="+mj-lt"/>
              <a:ea typeface="Arial"/>
              <a:cs typeface="Arial"/>
              <a:sym typeface="Arial"/>
            </a:endParaRPr>
          </a:p>
          <a:p>
            <a:pPr marL="635000" lvl="0" indent="-63500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500" dirty="0">
                <a:latin typeface="+mj-lt"/>
                <a:ea typeface="Arial"/>
                <a:cs typeface="Arial"/>
                <a:sym typeface="Arial"/>
              </a:rPr>
              <a:t>4.5.2 List of Announcements</a:t>
            </a:r>
            <a:endParaRPr sz="1500" dirty="0">
              <a:latin typeface="+mj-lt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500" dirty="0">
                <a:latin typeface="+mj-lt"/>
                <a:ea typeface="Arial"/>
                <a:cs typeface="Arial"/>
                <a:sym typeface="Arial"/>
              </a:rPr>
              <a:t>Tap “Notifications” to access the Announcements List, which displays all historical announcements posted by the merchant.</a:t>
            </a:r>
            <a:endParaRPr sz="1500" dirty="0">
              <a:latin typeface="+mj-lt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900" dirty="0">
              <a:latin typeface="+mj-lt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100" b="1" dirty="0">
              <a:latin typeface="+mj-lt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800" b="1" dirty="0">
              <a:latin typeface="+mj-lt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000" dirty="0">
              <a:latin typeface="Tiimes New Roman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endParaRPr sz="1000" dirty="0">
              <a:latin typeface="Ti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1" name="Google Shape;19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8109" y="503400"/>
            <a:ext cx="1766602" cy="38366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D8DF999-67E3-C412-EF89-8F3A3506571D}"/>
              </a:ext>
            </a:extLst>
          </p:cNvPr>
          <p:cNvSpPr/>
          <p:nvPr/>
        </p:nvSpPr>
        <p:spPr>
          <a:xfrm>
            <a:off x="2653145" y="3879273"/>
            <a:ext cx="400729" cy="3676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 txBox="1">
            <a:spLocks noGrp="1"/>
          </p:cNvSpPr>
          <p:nvPr>
            <p:ph type="subTitle" idx="1"/>
          </p:nvPr>
        </p:nvSpPr>
        <p:spPr>
          <a:xfrm>
            <a:off x="1385188" y="4000712"/>
            <a:ext cx="1945936" cy="6417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0000"/>
                </a:solidFill>
                <a:latin typeface="Tiimes New Roman"/>
                <a:ea typeface="SimSun"/>
                <a:cs typeface="SimSun"/>
                <a:sym typeface="SimSun"/>
              </a:rPr>
              <a:t>Figure 1-5-3 Product applications     </a:t>
            </a:r>
            <a:endParaRPr sz="4000" b="1" dirty="0">
              <a:solidFill>
                <a:srgbClr val="000000"/>
              </a:solidFill>
              <a:latin typeface="Tiimes New Roma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7" name="Google Shape;197;p30"/>
          <p:cNvSpPr txBox="1">
            <a:spLocks noGrp="1"/>
          </p:cNvSpPr>
          <p:nvPr>
            <p:ph type="body" idx="2"/>
          </p:nvPr>
        </p:nvSpPr>
        <p:spPr>
          <a:xfrm>
            <a:off x="4888827" y="587400"/>
            <a:ext cx="3837000" cy="405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85000" lnSpcReduction="20000"/>
          </a:bodyPr>
          <a:lstStyle/>
          <a:p>
            <a:pPr marL="635000" lvl="0" indent="-635000" algn="just" rtl="0">
              <a:lnSpc>
                <a:spcPct val="217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600" b="1" dirty="0">
                <a:latin typeface="+mj-lt"/>
              </a:rPr>
              <a:t>4.5.3 Change Password</a:t>
            </a:r>
            <a:endParaRPr sz="1600" b="1" dirty="0">
              <a:latin typeface="+mj-lt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600" dirty="0">
                <a:latin typeface="+mj-lt"/>
              </a:rPr>
              <a:t>To update your login password:</a:t>
            </a:r>
            <a:endParaRPr sz="1600" dirty="0">
              <a:latin typeface="+mj-lt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600" dirty="0">
                <a:latin typeface="+mj-lt"/>
              </a:rPr>
              <a:t>Tap </a:t>
            </a:r>
            <a:r>
              <a:rPr lang="en" sz="1600" b="1" dirty="0">
                <a:latin typeface="+mj-lt"/>
              </a:rPr>
              <a:t>“Change Password”</a:t>
            </a:r>
            <a:r>
              <a:rPr lang="en" sz="1600" dirty="0">
                <a:latin typeface="+mj-lt"/>
              </a:rPr>
              <a:t>.</a:t>
            </a:r>
            <a:endParaRPr sz="1600" dirty="0">
              <a:latin typeface="+mj-lt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600" dirty="0">
                <a:latin typeface="+mj-lt"/>
              </a:rPr>
              <a:t>Enter your </a:t>
            </a:r>
            <a:r>
              <a:rPr lang="en" sz="1600" b="1" dirty="0">
                <a:latin typeface="+mj-lt"/>
              </a:rPr>
              <a:t>current password</a:t>
            </a:r>
            <a:r>
              <a:rPr lang="en" sz="1600" dirty="0">
                <a:latin typeface="+mj-lt"/>
              </a:rPr>
              <a:t>, </a:t>
            </a:r>
            <a:r>
              <a:rPr lang="en" sz="1600" b="1" dirty="0">
                <a:latin typeface="+mj-lt"/>
              </a:rPr>
              <a:t>new password</a:t>
            </a:r>
            <a:r>
              <a:rPr lang="en" sz="1600" dirty="0">
                <a:latin typeface="+mj-lt"/>
              </a:rPr>
              <a:t>, and </a:t>
            </a:r>
            <a:r>
              <a:rPr lang="en" sz="1600" b="1" dirty="0">
                <a:latin typeface="+mj-lt"/>
              </a:rPr>
              <a:t>confirm the new password</a:t>
            </a:r>
            <a:r>
              <a:rPr lang="en" sz="1600" dirty="0">
                <a:latin typeface="+mj-lt"/>
              </a:rPr>
              <a:t>.</a:t>
            </a:r>
            <a:endParaRPr sz="1600" dirty="0">
              <a:latin typeface="+mj-lt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600" dirty="0">
                <a:latin typeface="+mj-lt"/>
              </a:rPr>
              <a:t>Tap </a:t>
            </a:r>
            <a:r>
              <a:rPr lang="en" sz="1600" b="1" dirty="0">
                <a:latin typeface="+mj-lt"/>
              </a:rPr>
              <a:t>Submit</a:t>
            </a:r>
            <a:r>
              <a:rPr lang="en" sz="1600" dirty="0">
                <a:latin typeface="+mj-lt"/>
              </a:rPr>
              <a:t> to save the changes.</a:t>
            </a:r>
            <a:endParaRPr sz="1600" dirty="0">
              <a:latin typeface="+mj-lt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600" dirty="0">
              <a:latin typeface="+mj-lt"/>
            </a:endParaRPr>
          </a:p>
          <a:p>
            <a:pPr marL="635000" lvl="0" indent="-635000" algn="just" rtl="0">
              <a:lnSpc>
                <a:spcPct val="217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600" b="1" dirty="0">
                <a:latin typeface="+mj-lt"/>
              </a:rPr>
              <a:t>4.5.4 Log Off</a:t>
            </a:r>
            <a:endParaRPr sz="1600" b="1" dirty="0">
              <a:latin typeface="+mj-lt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600" dirty="0">
                <a:latin typeface="+mj-lt"/>
              </a:rPr>
              <a:t>To log out of the app, tap </a:t>
            </a:r>
            <a:r>
              <a:rPr lang="en" sz="1600" b="1" dirty="0">
                <a:latin typeface="+mj-lt"/>
              </a:rPr>
              <a:t>“Log Out”</a:t>
            </a:r>
            <a:r>
              <a:rPr lang="en" sz="1600" dirty="0">
                <a:latin typeface="+mj-lt"/>
              </a:rPr>
              <a:t>. This will end the current session and return you to the login screen.</a:t>
            </a:r>
            <a:endParaRPr sz="1400" b="1" dirty="0">
              <a:latin typeface="+mj-lt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100" b="1" dirty="0">
              <a:latin typeface="+mj-lt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0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endParaRPr sz="1000" dirty="0"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8" name="Google Shape;19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4855" y="360218"/>
            <a:ext cx="1766602" cy="3836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7BF49D1-6CB1-37BB-262C-3765C7889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15" y="84746"/>
            <a:ext cx="1224095" cy="2126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A21EE89-7CE7-B636-F50C-A546963B5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040" y="103136"/>
            <a:ext cx="1304693" cy="2126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7BA5004-94FA-5DF3-2173-B6981028C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15" y="2647802"/>
            <a:ext cx="1220629" cy="2126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624EA65-3F58-534F-ED39-A9B20095F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0285" y="2725944"/>
            <a:ext cx="1222205" cy="212667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E566198-BDA7-838C-14A5-F4B667A3868C}"/>
              </a:ext>
            </a:extLst>
          </p:cNvPr>
          <p:cNvSpPr txBox="1"/>
          <p:nvPr/>
        </p:nvSpPr>
        <p:spPr>
          <a:xfrm>
            <a:off x="4572000" y="41125"/>
            <a:ext cx="4572000" cy="241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FF0000"/>
                </a:solidFill>
              </a:rPr>
              <a:t>Health Lock Setup</a:t>
            </a:r>
          </a:p>
          <a:p>
            <a:pPr>
              <a:buNone/>
            </a:pPr>
            <a:r>
              <a:rPr lang="en-US" b="1" dirty="0">
                <a:solidFill>
                  <a:schemeClr val="bg1"/>
                </a:solidFill>
              </a:rPr>
              <a:t>1. Enabling Health Lock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100" dirty="0">
                <a:solidFill>
                  <a:schemeClr val="bg1"/>
                </a:solidFill>
              </a:rPr>
              <a:t>Open the Merchant App. In the Devices module, select the device you want to enable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(see Figure 1-1)</a:t>
            </a:r>
            <a:r>
              <a:rPr lang="en-US" sz="1100" dirty="0">
                <a:solidFill>
                  <a:schemeClr val="bg1"/>
                </a:solidFill>
              </a:rPr>
              <a:t>, and enter the device page.</a:t>
            </a:r>
          </a:p>
          <a:p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dirty="0">
                <a:solidFill>
                  <a:schemeClr val="bg1"/>
                </a:solidFill>
              </a:rPr>
              <a:t>Go to Temperature Settings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(see Figure 1-2).</a:t>
            </a:r>
          </a:p>
          <a:p>
            <a:r>
              <a:rPr lang="en-US" sz="1100" dirty="0">
                <a:solidFill>
                  <a:schemeClr val="bg1"/>
                </a:solidFill>
              </a:rPr>
              <a:t>    Turn on the Health Lock switch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(see Figure 1-3).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</a:rPr>
              <a:t>On the Health Lock page, you can also set the desired temperature threshold.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sz="1100" dirty="0">
                <a:solidFill>
                  <a:schemeClr val="bg1"/>
                </a:solidFill>
              </a:rPr>
              <a:t>After configuration, tap Save to apply the settings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(see Figure 1-4).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0D52EAD-397B-0E9A-5D03-F4005038C105}"/>
              </a:ext>
            </a:extLst>
          </p:cNvPr>
          <p:cNvSpPr txBox="1"/>
          <p:nvPr/>
        </p:nvSpPr>
        <p:spPr>
          <a:xfrm>
            <a:off x="64778" y="2347340"/>
            <a:ext cx="17441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Figure 1-1 Device Selection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2CE409E-3E51-7E48-F416-0BE1E4C917C4}"/>
              </a:ext>
            </a:extLst>
          </p:cNvPr>
          <p:cNvSpPr txBox="1"/>
          <p:nvPr/>
        </p:nvSpPr>
        <p:spPr>
          <a:xfrm>
            <a:off x="1808878" y="2317596"/>
            <a:ext cx="2338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Figure 1-2 Temperature Settings Entry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40383CE-7B29-0811-7358-07E83287C89A}"/>
              </a:ext>
            </a:extLst>
          </p:cNvPr>
          <p:cNvSpPr txBox="1"/>
          <p:nvPr/>
        </p:nvSpPr>
        <p:spPr>
          <a:xfrm>
            <a:off x="-16268" y="4879512"/>
            <a:ext cx="19061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Figure 1-3 Health Lock Switch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BA701AB-2AAE-30C7-0871-3BF22A5B3FF1}"/>
              </a:ext>
            </a:extLst>
          </p:cNvPr>
          <p:cNvSpPr txBox="1"/>
          <p:nvPr/>
        </p:nvSpPr>
        <p:spPr>
          <a:xfrm>
            <a:off x="1711895" y="4866065"/>
            <a:ext cx="23389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Figure 1-4 Temperature Configuration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3CB5C8C-2334-2F53-1C5E-CBB9EC0C25C7}"/>
              </a:ext>
            </a:extLst>
          </p:cNvPr>
          <p:cNvSpPr txBox="1"/>
          <p:nvPr/>
        </p:nvSpPr>
        <p:spPr>
          <a:xfrm>
            <a:off x="4584252" y="4356292"/>
            <a:ext cx="45789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Return to the Devices module and tap the Refresh  button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(see Figure 1-5).</a:t>
            </a:r>
          </a:p>
          <a:p>
            <a:pPr marL="457200" lvl="1"/>
            <a:r>
              <a:rPr lang="en-US" sz="1100" dirty="0">
                <a:solidFill>
                  <a:schemeClr val="bg1"/>
                </a:solidFill>
              </a:rPr>
              <a:t>A temperature icon will appear next to the device, indicating that Health Lock has been successfully enabled.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324B0721-4D9B-4465-8E28-90DE6AF93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0968" y="2243836"/>
            <a:ext cx="1220629" cy="211245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9A339BDC-B47C-0772-F297-82281F4792B5}"/>
              </a:ext>
            </a:extLst>
          </p:cNvPr>
          <p:cNvSpPr txBox="1"/>
          <p:nvPr/>
        </p:nvSpPr>
        <p:spPr>
          <a:xfrm>
            <a:off x="6191597" y="3960520"/>
            <a:ext cx="27016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Figure 1-5 D</a:t>
            </a:r>
            <a:r>
              <a:rPr lang="en-US" altLang="zh-CN" sz="1000" dirty="0"/>
              <a:t>evice Status after Refreshment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77312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21EDF65-D2AB-F12F-5171-54360328F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85" y="100965"/>
            <a:ext cx="1318375" cy="2282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CAA28D9-A2B3-6E07-CB74-2248F90AD4B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6000"/>
          </a:blip>
          <a:stretch>
            <a:fillRect/>
          </a:stretch>
        </p:blipFill>
        <p:spPr>
          <a:xfrm>
            <a:off x="2561944" y="100965"/>
            <a:ext cx="1319058" cy="2282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612B025-8526-DE67-2ECA-5372397DA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38" y="2772620"/>
            <a:ext cx="1312358" cy="1751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B786823-1D82-BD19-8162-EFBBBA005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0842" y="2914139"/>
            <a:ext cx="1312653" cy="175138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98CF5B9-6F08-110F-536F-2D2267846956}"/>
              </a:ext>
            </a:extLst>
          </p:cNvPr>
          <p:cNvSpPr txBox="1"/>
          <p:nvPr/>
        </p:nvSpPr>
        <p:spPr>
          <a:xfrm>
            <a:off x="4572000" y="743113"/>
            <a:ext cx="457200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chemeClr val="bg1"/>
                </a:solidFill>
              </a:rPr>
              <a:t>2.1 NORMAL — Normal Status</a:t>
            </a:r>
          </a:p>
          <a:p>
            <a:pPr>
              <a:buNone/>
            </a:pPr>
            <a:r>
              <a:rPr lang="en-US" b="1" dirty="0">
                <a:solidFill>
                  <a:schemeClr val="bg1"/>
                </a:solidFill>
              </a:rPr>
              <a:t>Temperature Range:</a:t>
            </a:r>
            <a:r>
              <a:rPr lang="en-US" dirty="0">
                <a:solidFill>
                  <a:schemeClr val="bg1"/>
                </a:solidFill>
              </a:rPr>
              <a:t>≤ </a:t>
            </a:r>
            <a:r>
              <a:rPr lang="en-US" b="1" dirty="0">
                <a:solidFill>
                  <a:schemeClr val="bg1"/>
                </a:solidFill>
              </a:rPr>
              <a:t>41°F (5°C)</a:t>
            </a:r>
            <a:endParaRPr lang="en-US" dirty="0">
              <a:solidFill>
                <a:schemeClr val="bg1"/>
              </a:solidFill>
            </a:endParaRPr>
          </a:p>
          <a:p>
            <a:pPr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200" dirty="0">
                <a:solidFill>
                  <a:schemeClr val="bg1"/>
                </a:solidFill>
              </a:rPr>
              <a:t>When the temperature is </a:t>
            </a:r>
            <a:r>
              <a:rPr lang="en-US" sz="1200" b="1" dirty="0">
                <a:solidFill>
                  <a:schemeClr val="bg1"/>
                </a:solidFill>
              </a:rPr>
              <a:t>below 41°F</a:t>
            </a:r>
            <a:r>
              <a:rPr lang="en-US" sz="1200" dirty="0">
                <a:solidFill>
                  <a:schemeClr val="bg1"/>
                </a:solidFill>
              </a:rPr>
              <a:t>, the following behaviors apply:</a:t>
            </a:r>
          </a:p>
          <a:p>
            <a:pPr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 The device icon in the App will display a </a:t>
            </a:r>
            <a:r>
              <a:rPr lang="en-US" sz="1200" b="1" dirty="0">
                <a:solidFill>
                  <a:schemeClr val="bg1"/>
                </a:solidFill>
              </a:rPr>
              <a:t>green temperature indicator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(see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</a:rPr>
              <a:t>Figure 2-1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).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 In the App, the </a:t>
            </a:r>
            <a:r>
              <a:rPr lang="en-US" sz="1200" b="1" dirty="0">
                <a:solidFill>
                  <a:schemeClr val="bg1"/>
                </a:solidFill>
              </a:rPr>
              <a:t>Temperature Status</a:t>
            </a:r>
            <a:r>
              <a:rPr lang="en-US" sz="1200" dirty="0">
                <a:solidFill>
                  <a:schemeClr val="bg1"/>
                </a:solidFill>
              </a:rPr>
              <a:t> will be shown as </a:t>
            </a:r>
            <a:r>
              <a:rPr lang="en-US" sz="1200" b="1" dirty="0">
                <a:solidFill>
                  <a:schemeClr val="bg1"/>
                </a:solidFill>
              </a:rPr>
              <a:t>“Normal”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(see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</a:rPr>
              <a:t>Figure 2-2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).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 The S</a:t>
            </a:r>
            <a:r>
              <a:rPr lang="en-US" altLang="zh-CN" sz="1200" dirty="0">
                <a:solidFill>
                  <a:schemeClr val="bg1"/>
                </a:solidFill>
              </a:rPr>
              <a:t>creen</a:t>
            </a:r>
            <a:r>
              <a:rPr lang="en-US" sz="1200" dirty="0">
                <a:solidFill>
                  <a:schemeClr val="bg1"/>
                </a:solidFill>
              </a:rPr>
              <a:t> will display the device’s </a:t>
            </a:r>
            <a:r>
              <a:rPr lang="en-US" sz="1200" b="1" dirty="0">
                <a:solidFill>
                  <a:schemeClr val="bg1"/>
                </a:solidFill>
              </a:rPr>
              <a:t>real-time temperature reading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(see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</a:rPr>
              <a:t>Figure 2-3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).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 The </a:t>
            </a:r>
            <a:r>
              <a:rPr lang="en-US" sz="1200" b="1" dirty="0">
                <a:solidFill>
                  <a:schemeClr val="bg1"/>
                </a:solidFill>
              </a:rPr>
              <a:t>POS screen</a:t>
            </a:r>
            <a:r>
              <a:rPr lang="en-US" sz="1200" dirty="0">
                <a:solidFill>
                  <a:schemeClr val="bg1"/>
                </a:solidFill>
              </a:rPr>
              <a:t> will operate normally and display the standard interface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(see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</a:rPr>
              <a:t>Figure 2-4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).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3C595E3-2CA7-8841-8E62-EDF3180E1A46}"/>
              </a:ext>
            </a:extLst>
          </p:cNvPr>
          <p:cNvSpPr txBox="1"/>
          <p:nvPr/>
        </p:nvSpPr>
        <p:spPr>
          <a:xfrm>
            <a:off x="-75971" y="2382981"/>
            <a:ext cx="213694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Figure 2-1 Health Lock Indicator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2BAB2C3-6B67-9F10-152E-787CC81F2097}"/>
              </a:ext>
            </a:extLst>
          </p:cNvPr>
          <p:cNvSpPr txBox="1"/>
          <p:nvPr/>
        </p:nvSpPr>
        <p:spPr>
          <a:xfrm>
            <a:off x="2060978" y="2370880"/>
            <a:ext cx="251102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Figure 2-2 Health Lock Status (Normal)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40AD83B-F23F-D3CC-8316-AF642E6A8420}"/>
              </a:ext>
            </a:extLst>
          </p:cNvPr>
          <p:cNvSpPr txBox="1"/>
          <p:nvPr/>
        </p:nvSpPr>
        <p:spPr>
          <a:xfrm>
            <a:off x="-101954" y="4565819"/>
            <a:ext cx="271699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Figure 2-3 Real-Time Device Temperature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A0ACBBE-4160-114E-CF1D-FA68A3C0CA19}"/>
              </a:ext>
            </a:extLst>
          </p:cNvPr>
          <p:cNvSpPr txBox="1"/>
          <p:nvPr/>
        </p:nvSpPr>
        <p:spPr>
          <a:xfrm>
            <a:off x="1998512" y="4819735"/>
            <a:ext cx="292677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Figure 2-4 POS Interface (Normal Operation)</a:t>
            </a:r>
          </a:p>
        </p:txBody>
      </p:sp>
    </p:spTree>
    <p:extLst>
      <p:ext uri="{BB962C8B-B14F-4D97-AF65-F5344CB8AC3E}">
        <p14:creationId xmlns:p14="http://schemas.microsoft.com/office/powerpoint/2010/main" val="911628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body" idx="2"/>
          </p:nvPr>
        </p:nvSpPr>
        <p:spPr>
          <a:xfrm>
            <a:off x="4636555" y="212745"/>
            <a:ext cx="4507444" cy="17152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2500" lnSpcReduction="20000"/>
          </a:bodyPr>
          <a:lstStyle/>
          <a:p>
            <a:pPr marL="546100" lvl="0" indent="-546100" algn="just" rtl="0">
              <a:lnSpc>
                <a:spcPct val="197272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300" b="1" dirty="0">
                <a:latin typeface="+mj-lt"/>
                <a:ea typeface="Arial"/>
                <a:cs typeface="Arial"/>
                <a:sym typeface="Arial"/>
              </a:rPr>
              <a:t>1.1 Device Activation</a:t>
            </a:r>
            <a:endParaRPr sz="1300" b="1" dirty="0">
              <a:latin typeface="+mj-lt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300" dirty="0">
                <a:latin typeface="+mj-lt"/>
                <a:ea typeface="Times New Roman"/>
                <a:cs typeface="Times New Roman"/>
                <a:sym typeface="Times New Roman"/>
              </a:rPr>
              <a:t>Tap the </a:t>
            </a:r>
            <a:r>
              <a:rPr lang="en" sz="1300" b="1" dirty="0">
                <a:latin typeface="+mj-lt"/>
                <a:ea typeface="Times New Roman"/>
                <a:cs typeface="Times New Roman"/>
                <a:sym typeface="Times New Roman"/>
              </a:rPr>
              <a:t>“Activate”</a:t>
            </a:r>
            <a:r>
              <a:rPr lang="en" sz="1300" dirty="0">
                <a:latin typeface="+mj-lt"/>
                <a:ea typeface="Times New Roman"/>
                <a:cs typeface="Times New Roman"/>
                <a:sym typeface="Times New Roman"/>
              </a:rPr>
              <a:t> icon on the home screen to open the scanner.</a:t>
            </a:r>
            <a:endParaRPr sz="13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300" dirty="0">
                <a:latin typeface="+mj-lt"/>
                <a:ea typeface="Times New Roman"/>
                <a:cs typeface="Times New Roman"/>
                <a:sym typeface="Times New Roman"/>
              </a:rPr>
              <a:t>Scan the QR code located on the device </a:t>
            </a:r>
            <a:r>
              <a:rPr lang="en" sz="1300" dirty="0">
                <a:solidFill>
                  <a:schemeClr val="bg2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(see Figure 1-1-1) </a:t>
            </a:r>
            <a:r>
              <a:rPr lang="en" sz="1300" dirty="0">
                <a:latin typeface="+mj-lt"/>
                <a:ea typeface="Times New Roman"/>
                <a:cs typeface="Times New Roman"/>
                <a:sym typeface="Times New Roman"/>
              </a:rPr>
              <a:t>to begin activation </a:t>
            </a:r>
            <a:r>
              <a:rPr lang="en" sz="1300" dirty="0">
                <a:solidFill>
                  <a:schemeClr val="bg2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(Figure 1-1-2).</a:t>
            </a:r>
          </a:p>
        </p:txBody>
      </p:sp>
      <p:sp>
        <p:nvSpPr>
          <p:cNvPr id="74" name="Google Shape;74;p14"/>
          <p:cNvSpPr txBox="1"/>
          <p:nvPr/>
        </p:nvSpPr>
        <p:spPr>
          <a:xfrm>
            <a:off x="1132888" y="1070372"/>
            <a:ext cx="2296418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SimSun"/>
              </a:rPr>
              <a:t>Figure 1-1-1 Equipment QR code</a:t>
            </a:r>
            <a:endParaRPr sz="1000" b="1" dirty="0">
              <a:latin typeface="Times New Roman" panose="02020603050405020304" pitchFamily="18" charset="0"/>
              <a:ea typeface="SimSun"/>
              <a:cs typeface="Times New Roman" panose="02020603050405020304" pitchFamily="18" charset="0"/>
              <a:sym typeface="SimSu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lt2"/>
              </a:solidFill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5386554-FA8E-CA4E-9EE1-CBA6C50380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243" t="41616" r="6184" b="33333"/>
          <a:stretch>
            <a:fillRect/>
          </a:stretch>
        </p:blipFill>
        <p:spPr>
          <a:xfrm>
            <a:off x="1069326" y="55820"/>
            <a:ext cx="2285467" cy="1081671"/>
          </a:xfrm>
          <a:prstGeom prst="rect">
            <a:avLst/>
          </a:prstGeom>
        </p:spPr>
      </p:pic>
      <p:pic>
        <p:nvPicPr>
          <p:cNvPr id="7" name="Google Shape;81;p15" title="IMG_1058.PNG">
            <a:extLst>
              <a:ext uri="{FF2B5EF4-FFF2-40B4-BE49-F238E27FC236}">
                <a16:creationId xmlns:a16="http://schemas.microsoft.com/office/drawing/2014/main" id="{9B610830-E4D5-D506-5424-88588B8667A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600" y="1549556"/>
            <a:ext cx="1617980" cy="313583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772FE69-DD6A-38F5-9143-A70E4BB70FB0}"/>
              </a:ext>
            </a:extLst>
          </p:cNvPr>
          <p:cNvSpPr txBox="1"/>
          <p:nvPr/>
        </p:nvSpPr>
        <p:spPr>
          <a:xfrm>
            <a:off x="135198" y="4685390"/>
            <a:ext cx="2403764" cy="324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050" b="1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SimSun"/>
              </a:rPr>
              <a:t>Figure 1-1-2 Activation equipment</a:t>
            </a:r>
          </a:p>
        </p:txBody>
      </p:sp>
      <p:pic>
        <p:nvPicPr>
          <p:cNvPr id="10" name="Google Shape;82;p15" title="IMG_1059.PNG">
            <a:extLst>
              <a:ext uri="{FF2B5EF4-FFF2-40B4-BE49-F238E27FC236}">
                <a16:creationId xmlns:a16="http://schemas.microsoft.com/office/drawing/2014/main" id="{8738179D-026F-AA9E-CE09-FBB0E63E96A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3550" y="1549557"/>
            <a:ext cx="1617980" cy="313583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EC59FC0-BDC7-2443-1771-BBD64BCE886F}"/>
              </a:ext>
            </a:extLst>
          </p:cNvPr>
          <p:cNvSpPr txBox="1"/>
          <p:nvPr/>
        </p:nvSpPr>
        <p:spPr>
          <a:xfrm>
            <a:off x="2714862" y="4748164"/>
            <a:ext cx="17318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050" b="1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SimSun"/>
              </a:rPr>
              <a:t>Figure 1-1-3 Equipment 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5AE63E9-DC3D-362D-0923-A75DE510C292}"/>
              </a:ext>
            </a:extLst>
          </p:cNvPr>
          <p:cNvSpPr/>
          <p:nvPr/>
        </p:nvSpPr>
        <p:spPr>
          <a:xfrm>
            <a:off x="1205462" y="214745"/>
            <a:ext cx="838083" cy="6860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4E46A33-84F8-2934-6BC2-E357C8DCBE16}"/>
              </a:ext>
            </a:extLst>
          </p:cNvPr>
          <p:cNvSpPr/>
          <p:nvPr/>
        </p:nvSpPr>
        <p:spPr>
          <a:xfrm>
            <a:off x="429491" y="2883623"/>
            <a:ext cx="311727" cy="295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A59EE15-3EC4-B5C3-F051-4DF92AE4811E}"/>
              </a:ext>
            </a:extLst>
          </p:cNvPr>
          <p:cNvSpPr/>
          <p:nvPr/>
        </p:nvSpPr>
        <p:spPr>
          <a:xfrm>
            <a:off x="2688968" y="2477378"/>
            <a:ext cx="184159" cy="1887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BFCC581-E084-EC26-D97E-75B7EDF5A26C}"/>
              </a:ext>
            </a:extLst>
          </p:cNvPr>
          <p:cNvSpPr/>
          <p:nvPr/>
        </p:nvSpPr>
        <p:spPr>
          <a:xfrm>
            <a:off x="2688968" y="2727215"/>
            <a:ext cx="184159" cy="1887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567B430-E23D-1CB1-720E-FC029A7F1169}"/>
              </a:ext>
            </a:extLst>
          </p:cNvPr>
          <p:cNvSpPr txBox="1"/>
          <p:nvPr/>
        </p:nvSpPr>
        <p:spPr>
          <a:xfrm>
            <a:off x="4573608" y="3406034"/>
            <a:ext cx="4633336" cy="1041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At the top of this section, you can filter devices by </a:t>
            </a:r>
            <a:r>
              <a:rPr lang="en-US" sz="900" b="1" dirty="0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online status</a:t>
            </a:r>
            <a:r>
              <a:rPr lang="en-US" sz="900" dirty="0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 or </a:t>
            </a:r>
            <a:r>
              <a:rPr lang="en-US" sz="900" b="1" dirty="0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device ID</a:t>
            </a:r>
            <a:r>
              <a:rPr lang="en-US" sz="900" dirty="0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lvl="0" indent="0" algn="just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Each device ID is shown with a Wi-Fi icon:</a:t>
            </a:r>
          </a:p>
          <a:p>
            <a:pPr marL="0" lvl="0" indent="0" algn="just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Red</a:t>
            </a:r>
            <a:r>
              <a:rPr lang="en-US" sz="900" dirty="0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 means the device is </a:t>
            </a:r>
            <a:r>
              <a:rPr lang="en-US" sz="900" b="1" dirty="0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offline</a:t>
            </a:r>
          </a:p>
          <a:p>
            <a:pPr marL="0" lvl="0" indent="0" algn="just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Green</a:t>
            </a:r>
            <a:r>
              <a:rPr lang="en-US" sz="900" dirty="0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 means the device is </a:t>
            </a:r>
            <a:r>
              <a:rPr lang="en-US" sz="900" b="1" dirty="0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online</a:t>
            </a:r>
          </a:p>
          <a:p>
            <a:pPr marL="0" lvl="0" indent="0" algn="just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Before performing any further operations, please make sure the device is </a:t>
            </a:r>
            <a:r>
              <a:rPr lang="en-US" sz="900" b="1" dirty="0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online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F56FBDE-467D-C485-0E58-ECFB6CA53984}"/>
              </a:ext>
            </a:extLst>
          </p:cNvPr>
          <p:cNvSpPr txBox="1"/>
          <p:nvPr/>
        </p:nvSpPr>
        <p:spPr>
          <a:xfrm>
            <a:off x="4636553" y="2133938"/>
            <a:ext cx="4507445" cy="897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Once the activation is successful, the device will be ready for use.</a:t>
            </a:r>
          </a:p>
          <a:p>
            <a:pPr marL="0" lvl="0" indent="0" algn="just" rtl="0">
              <a:spcBef>
                <a:spcPts val="500"/>
              </a:spcBef>
              <a:spcAft>
                <a:spcPts val="0"/>
              </a:spcAft>
              <a:buNone/>
            </a:pPr>
            <a:endParaRPr lang="en-US" sz="1100" dirty="0">
              <a:solidFill>
                <a:schemeClr val="bg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You can view the activated device details in the </a:t>
            </a:r>
            <a:r>
              <a:rPr lang="en-US" sz="1100" b="1" dirty="0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Devices</a:t>
            </a:r>
            <a:r>
              <a:rPr lang="en-US" sz="1100" dirty="0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 section at the bottom of the screen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(Figure 1-1-3).</a:t>
            </a:r>
            <a:endParaRPr lang="en-US" sz="1050" dirty="0">
              <a:solidFill>
                <a:schemeClr val="bg2">
                  <a:lumMod val="50000"/>
                </a:schemeClr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1D12F19-FBC6-566D-1636-ECFECBC66423}"/>
              </a:ext>
            </a:extLst>
          </p:cNvPr>
          <p:cNvSpPr/>
          <p:nvPr/>
        </p:nvSpPr>
        <p:spPr>
          <a:xfrm>
            <a:off x="3262713" y="4274200"/>
            <a:ext cx="381032" cy="3462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B813A4C-068A-6DC2-6EF0-C8207F71C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78" y="138922"/>
            <a:ext cx="1348867" cy="2334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E77A32A-7B6D-34C0-C9E9-AD0BA63D6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838" y="2947420"/>
            <a:ext cx="1348867" cy="180001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AA1A047-B98D-3A32-2E98-27251908F5E7}"/>
              </a:ext>
            </a:extLst>
          </p:cNvPr>
          <p:cNvSpPr txBox="1"/>
          <p:nvPr/>
        </p:nvSpPr>
        <p:spPr>
          <a:xfrm>
            <a:off x="4572000" y="974532"/>
            <a:ext cx="4572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b="1" dirty="0">
                <a:solidFill>
                  <a:schemeClr val="bg1"/>
                </a:solidFill>
              </a:rPr>
              <a:t>2.2 WARNING — Warning Status</a:t>
            </a:r>
          </a:p>
          <a:p>
            <a:pPr>
              <a:buNone/>
            </a:pPr>
            <a:r>
              <a:rPr lang="en-US" sz="1200" b="1" dirty="0">
                <a:solidFill>
                  <a:schemeClr val="bg1"/>
                </a:solidFill>
              </a:rPr>
              <a:t>Temperature Range: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b="1" dirty="0">
                <a:solidFill>
                  <a:schemeClr val="bg1"/>
                </a:solidFill>
              </a:rPr>
              <a:t>41°F – 45°F (5°C – 7°C)</a:t>
            </a:r>
          </a:p>
          <a:p>
            <a:pPr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200" dirty="0">
                <a:solidFill>
                  <a:schemeClr val="bg1"/>
                </a:solidFill>
              </a:rPr>
              <a:t>When the temperature is </a:t>
            </a:r>
            <a:r>
              <a:rPr lang="en-US" sz="1200" b="1" dirty="0">
                <a:solidFill>
                  <a:schemeClr val="bg1"/>
                </a:solidFill>
              </a:rPr>
              <a:t>between 41°F and 45°F</a:t>
            </a:r>
            <a:r>
              <a:rPr lang="en-US" sz="1200" dirty="0">
                <a:solidFill>
                  <a:schemeClr val="bg1"/>
                </a:solidFill>
              </a:rPr>
              <a:t>, the following behaviors apply: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The device icon in the App will display a </a:t>
            </a:r>
            <a:r>
              <a:rPr lang="en-US" sz="1100" b="1" dirty="0">
                <a:solidFill>
                  <a:schemeClr val="bg1"/>
                </a:solidFill>
              </a:rPr>
              <a:t>yellow temperature indicator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(see 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Figure 2-2-1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In the App, the </a:t>
            </a:r>
            <a:r>
              <a:rPr lang="en-US" sz="1100" b="1" dirty="0">
                <a:solidFill>
                  <a:schemeClr val="bg1"/>
                </a:solidFill>
              </a:rPr>
              <a:t>Health Lock Status</a:t>
            </a:r>
            <a:r>
              <a:rPr lang="en-US" sz="1100" dirty="0">
                <a:solidFill>
                  <a:schemeClr val="bg1"/>
                </a:solidFill>
              </a:rPr>
              <a:t> will be shown as </a:t>
            </a:r>
            <a:r>
              <a:rPr lang="en-US" sz="1100" b="1" dirty="0">
                <a:solidFill>
                  <a:schemeClr val="bg1"/>
                </a:solidFill>
              </a:rPr>
              <a:t>“Warning”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(see 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Figure 2-2-2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The App will display the device’s </a:t>
            </a:r>
            <a:r>
              <a:rPr lang="en-US" sz="1100" b="1" dirty="0">
                <a:solidFill>
                  <a:schemeClr val="bg1"/>
                </a:solidFill>
              </a:rPr>
              <a:t>real-time temperature reading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(see 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Figure 2-2-3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The </a:t>
            </a:r>
            <a:r>
              <a:rPr lang="en-US" sz="1100" b="1" dirty="0">
                <a:solidFill>
                  <a:schemeClr val="bg1"/>
                </a:solidFill>
              </a:rPr>
              <a:t>POS screen</a:t>
            </a:r>
            <a:r>
              <a:rPr lang="en-US" sz="1100" dirty="0">
                <a:solidFill>
                  <a:schemeClr val="bg1"/>
                </a:solidFill>
              </a:rPr>
              <a:t> will display the </a:t>
            </a:r>
            <a:r>
              <a:rPr lang="en-US" sz="1100" b="1" dirty="0">
                <a:solidFill>
                  <a:schemeClr val="bg1"/>
                </a:solidFill>
              </a:rPr>
              <a:t>initial operation interface</a:t>
            </a:r>
            <a:r>
              <a:rPr lang="en-US" sz="1100" dirty="0">
                <a:solidFill>
                  <a:schemeClr val="bg1"/>
                </a:solidFill>
              </a:rPr>
              <a:t> and remain accessible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(see 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Figure 2-2-4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).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E3DE483-BC70-4A8D-9902-FB9BAE382119}"/>
              </a:ext>
            </a:extLst>
          </p:cNvPr>
          <p:cNvSpPr txBox="1"/>
          <p:nvPr/>
        </p:nvSpPr>
        <p:spPr>
          <a:xfrm>
            <a:off x="-75596" y="2473038"/>
            <a:ext cx="249930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Figure 2-2-1 Health Lock Indicator (Warning)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C83AF15-167A-279E-D154-9CE49140BD83}"/>
              </a:ext>
            </a:extLst>
          </p:cNvPr>
          <p:cNvSpPr txBox="1"/>
          <p:nvPr/>
        </p:nvSpPr>
        <p:spPr>
          <a:xfrm>
            <a:off x="2235473" y="2502898"/>
            <a:ext cx="233652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Figure 2-2-2 Health Lock Status (Warning)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8F019D6-66A9-CD6E-CE14-6ED0079170DB}"/>
              </a:ext>
            </a:extLst>
          </p:cNvPr>
          <p:cNvSpPr txBox="1"/>
          <p:nvPr/>
        </p:nvSpPr>
        <p:spPr>
          <a:xfrm>
            <a:off x="-39272" y="4807154"/>
            <a:ext cx="24629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Figure 2-2-3 Real-Time Device Temperature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6321518-64AF-A1E4-7E26-9DFA2E68A887}"/>
              </a:ext>
            </a:extLst>
          </p:cNvPr>
          <p:cNvSpPr txBox="1"/>
          <p:nvPr/>
        </p:nvSpPr>
        <p:spPr>
          <a:xfrm>
            <a:off x="2329593" y="4777294"/>
            <a:ext cx="33476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Figure 2-2-4 POS Interface (Initial Operation Screen)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D52238C-8913-A81E-56BE-97BD833E9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9007" y="79973"/>
            <a:ext cx="1348867" cy="2340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AB3B5CD-62E3-6142-51C4-2D524BCFF9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731" y="2855504"/>
            <a:ext cx="1349363" cy="1800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143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1F124-5ECF-7E8B-E7C8-DF62C937A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4EA69897-82D2-A68D-1173-4CBFDC0FE4B7}"/>
              </a:ext>
            </a:extLst>
          </p:cNvPr>
          <p:cNvSpPr txBox="1"/>
          <p:nvPr/>
        </p:nvSpPr>
        <p:spPr>
          <a:xfrm>
            <a:off x="29264" y="4908349"/>
            <a:ext cx="24087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dirty="0"/>
              <a:t>Figure 2-3-3</a:t>
            </a:r>
            <a:r>
              <a:rPr lang="en-US" sz="900" dirty="0"/>
              <a:t> Real-Time Device Temperature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3C531F4-FAE3-F534-05A9-DBD8E07D8CC8}"/>
              </a:ext>
            </a:extLst>
          </p:cNvPr>
          <p:cNvSpPr txBox="1"/>
          <p:nvPr/>
        </p:nvSpPr>
        <p:spPr>
          <a:xfrm>
            <a:off x="2211381" y="4803221"/>
            <a:ext cx="230657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dirty="0"/>
              <a:t>Figure 2-3-4</a:t>
            </a:r>
            <a:r>
              <a:rPr lang="en-US" sz="900" dirty="0"/>
              <a:t> POS Interface (Operational)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7CCD120-B136-ABC3-F424-5A56494DE1C3}"/>
              </a:ext>
            </a:extLst>
          </p:cNvPr>
          <p:cNvSpPr txBox="1"/>
          <p:nvPr/>
        </p:nvSpPr>
        <p:spPr>
          <a:xfrm>
            <a:off x="2310208" y="2241171"/>
            <a:ext cx="230657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dirty="0"/>
              <a:t>Figure 2-3-2</a:t>
            </a:r>
            <a:r>
              <a:rPr lang="en-US" sz="900" dirty="0"/>
              <a:t> Health Lock Status (Alert)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07C490E-0FB7-A2FF-ADF9-B97B7C0C40E5}"/>
              </a:ext>
            </a:extLst>
          </p:cNvPr>
          <p:cNvSpPr txBox="1"/>
          <p:nvPr/>
        </p:nvSpPr>
        <p:spPr>
          <a:xfrm>
            <a:off x="-134997" y="2340918"/>
            <a:ext cx="251447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dirty="0"/>
              <a:t>Figure 2-3-1</a:t>
            </a:r>
            <a:r>
              <a:rPr lang="en-US" sz="900" dirty="0"/>
              <a:t> Health Lock Indicator (Alert)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595BD6C-3FDC-A348-BBD0-AB1D357288C3}"/>
              </a:ext>
            </a:extLst>
          </p:cNvPr>
          <p:cNvSpPr txBox="1"/>
          <p:nvPr/>
        </p:nvSpPr>
        <p:spPr>
          <a:xfrm>
            <a:off x="4563380" y="40995"/>
            <a:ext cx="4580619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000" b="1" dirty="0">
                <a:solidFill>
                  <a:schemeClr val="bg1"/>
                </a:solidFill>
              </a:rPr>
              <a:t>2.3 ALERT — Alert Status</a:t>
            </a:r>
          </a:p>
          <a:p>
            <a:pPr>
              <a:buNone/>
            </a:pPr>
            <a:endParaRPr lang="en-US" sz="1000" b="1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000" b="1" dirty="0">
                <a:solidFill>
                  <a:schemeClr val="bg1"/>
                </a:solidFill>
              </a:rPr>
              <a:t>Temperature Range: &gt; 45°F (7°C)</a:t>
            </a:r>
            <a:endParaRPr lang="en-US" sz="10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000" b="1" dirty="0">
                <a:solidFill>
                  <a:schemeClr val="bg1"/>
                </a:solidFill>
              </a:rPr>
              <a:t>Duration: Less than 2 hours</a:t>
            </a:r>
          </a:p>
          <a:p>
            <a:pPr>
              <a:buNone/>
            </a:pPr>
            <a:endParaRPr lang="en-US" sz="10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000" dirty="0">
                <a:solidFill>
                  <a:schemeClr val="bg1"/>
                </a:solidFill>
              </a:rPr>
              <a:t>When the temperature </a:t>
            </a:r>
            <a:r>
              <a:rPr lang="en-US" sz="1000" b="1" dirty="0">
                <a:solidFill>
                  <a:schemeClr val="bg1"/>
                </a:solidFill>
              </a:rPr>
              <a:t>exceeds 45°F but the duration is less than 2 hours</a:t>
            </a:r>
            <a:r>
              <a:rPr lang="en-US" sz="1000" dirty="0">
                <a:solidFill>
                  <a:schemeClr val="bg1"/>
                </a:solidFill>
              </a:rPr>
              <a:t>, the system enters </a:t>
            </a:r>
            <a:r>
              <a:rPr lang="en-US" sz="1000" b="1" dirty="0">
                <a:solidFill>
                  <a:schemeClr val="bg1"/>
                </a:solidFill>
              </a:rPr>
              <a:t>Alert</a:t>
            </a:r>
            <a:r>
              <a:rPr lang="en-US" sz="1000" dirty="0">
                <a:solidFill>
                  <a:schemeClr val="bg1"/>
                </a:solidFill>
              </a:rPr>
              <a:t> status, and the following behaviors apply:</a:t>
            </a:r>
          </a:p>
          <a:p>
            <a:pPr>
              <a:buNone/>
            </a:pPr>
            <a:endParaRPr lang="en-US" sz="10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  The device icon in the App will display an </a:t>
            </a:r>
            <a:r>
              <a:rPr lang="en-US" sz="1000" b="1" dirty="0">
                <a:solidFill>
                  <a:schemeClr val="bg1"/>
                </a:solidFill>
              </a:rPr>
              <a:t>orange temperature indicator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(see </a:t>
            </a:r>
            <a:r>
              <a:rPr lang="en-US" sz="1000" b="1" dirty="0">
                <a:solidFill>
                  <a:schemeClr val="bg2">
                    <a:lumMod val="50000"/>
                  </a:schemeClr>
                </a:solidFill>
              </a:rPr>
              <a:t>Figure 2-3-1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).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  In the App, the </a:t>
            </a:r>
            <a:r>
              <a:rPr lang="en-US" sz="1000" b="1" dirty="0">
                <a:solidFill>
                  <a:schemeClr val="bg1"/>
                </a:solidFill>
              </a:rPr>
              <a:t>Health Lock Status</a:t>
            </a:r>
            <a:r>
              <a:rPr lang="en-US" sz="1000" dirty="0">
                <a:solidFill>
                  <a:schemeClr val="bg1"/>
                </a:solidFill>
              </a:rPr>
              <a:t> will be shown as </a:t>
            </a:r>
            <a:r>
              <a:rPr lang="en-US" sz="1000" b="1" dirty="0">
                <a:solidFill>
                  <a:schemeClr val="bg1"/>
                </a:solidFill>
              </a:rPr>
              <a:t>“Alert”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(see </a:t>
            </a:r>
            <a:r>
              <a:rPr lang="en-US" sz="1000" b="1" dirty="0">
                <a:solidFill>
                  <a:schemeClr val="bg2">
                    <a:lumMod val="50000"/>
                  </a:schemeClr>
                </a:solidFill>
              </a:rPr>
              <a:t>Figure 2-3-2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).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  The App will display the device’s </a:t>
            </a:r>
            <a:r>
              <a:rPr lang="en-US" sz="1000" b="1" dirty="0">
                <a:solidFill>
                  <a:schemeClr val="bg1"/>
                </a:solidFill>
              </a:rPr>
              <a:t>real-time temperature reading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(see </a:t>
            </a:r>
            <a:r>
              <a:rPr lang="en-US" sz="1000" b="1" dirty="0">
                <a:solidFill>
                  <a:schemeClr val="bg2">
                    <a:lumMod val="50000"/>
                  </a:schemeClr>
                </a:solidFill>
              </a:rPr>
              <a:t>Figure 2-3-3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).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  The </a:t>
            </a:r>
            <a:r>
              <a:rPr lang="en-US" sz="1000" b="1" dirty="0">
                <a:solidFill>
                  <a:schemeClr val="bg1"/>
                </a:solidFill>
              </a:rPr>
              <a:t>POS terminal</a:t>
            </a:r>
            <a:r>
              <a:rPr lang="en-US" sz="1000" dirty="0">
                <a:solidFill>
                  <a:schemeClr val="bg1"/>
                </a:solidFill>
              </a:rPr>
              <a:t> will remain operational and display the </a:t>
            </a:r>
            <a:r>
              <a:rPr lang="en-US" sz="1000" b="1" dirty="0">
                <a:solidFill>
                  <a:schemeClr val="bg1"/>
                </a:solidFill>
              </a:rPr>
              <a:t>standard operation interface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(see </a:t>
            </a:r>
            <a:r>
              <a:rPr lang="en-US" sz="1000" b="1" dirty="0">
                <a:solidFill>
                  <a:schemeClr val="bg2">
                    <a:lumMod val="50000"/>
                  </a:schemeClr>
                </a:solidFill>
              </a:rPr>
              <a:t>Figure 2-3-4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).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5756944-FBC0-1F9C-97AE-E30170874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09" y="130173"/>
            <a:ext cx="1286627" cy="2226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3A842FE-6327-5B8D-8E57-3CE43CD39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892" y="198208"/>
            <a:ext cx="1145556" cy="1985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FE759DF-1A43-3621-582D-1FC21BA77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938" y="2874739"/>
            <a:ext cx="1218607" cy="1625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3CBEF06-7A2B-E294-693D-7D5B1B5562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89" y="2694828"/>
            <a:ext cx="1487725" cy="1985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7703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1B80927-441A-6340-55B6-5EDE04769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17" y="85747"/>
            <a:ext cx="1223243" cy="212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4411BC6-C0C4-6BAB-0FC5-FCA2434DCB2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6000"/>
          </a:blip>
          <a:stretch>
            <a:fillRect/>
          </a:stretch>
        </p:blipFill>
        <p:spPr>
          <a:xfrm>
            <a:off x="2802835" y="72592"/>
            <a:ext cx="1223244" cy="212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4E2409E-7253-AE36-FE6A-3521EBD97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317" y="2621799"/>
            <a:ext cx="1222869" cy="212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56DA373-34F8-719A-4188-DC644219E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993" y="2694871"/>
            <a:ext cx="1492927" cy="1993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CD8D7B5-7F46-2C57-8F0B-70D1B2689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9667" y="2701848"/>
            <a:ext cx="1512786" cy="201859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D6DA1A9-8294-AA32-278C-F9B0A3A76E58}"/>
              </a:ext>
            </a:extLst>
          </p:cNvPr>
          <p:cNvSpPr txBox="1"/>
          <p:nvPr/>
        </p:nvSpPr>
        <p:spPr>
          <a:xfrm>
            <a:off x="4511741" y="85747"/>
            <a:ext cx="457200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100" b="1" dirty="0">
                <a:solidFill>
                  <a:schemeClr val="bg1"/>
                </a:solidFill>
              </a:rPr>
              <a:t>2.4.1 LOCKED — Locked Status</a:t>
            </a:r>
          </a:p>
          <a:p>
            <a:pPr>
              <a:buNone/>
            </a:pPr>
            <a:r>
              <a:rPr lang="en-US" sz="1100" b="1" dirty="0">
                <a:solidFill>
                  <a:schemeClr val="bg1"/>
                </a:solidFill>
              </a:rPr>
              <a:t>Temperature Threshold: &gt; 45°F (7°C)</a:t>
            </a:r>
            <a:endParaRPr lang="en-US" sz="11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100" b="1" dirty="0">
                <a:solidFill>
                  <a:schemeClr val="bg1"/>
                </a:solidFill>
              </a:rPr>
              <a:t>Duration: More than 2 hours</a:t>
            </a:r>
          </a:p>
          <a:p>
            <a:pPr>
              <a:buNone/>
            </a:pPr>
            <a:endParaRPr lang="en-US" sz="11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000" dirty="0">
                <a:solidFill>
                  <a:schemeClr val="bg1"/>
                </a:solidFill>
              </a:rPr>
              <a:t>When the temperature </a:t>
            </a:r>
            <a:r>
              <a:rPr lang="en-US" sz="1000" b="1" dirty="0">
                <a:solidFill>
                  <a:schemeClr val="bg1"/>
                </a:solidFill>
              </a:rPr>
              <a:t>exceeds 45°F for a continuous period longer than 2 hours</a:t>
            </a:r>
            <a:r>
              <a:rPr lang="en-US" sz="1000" dirty="0">
                <a:solidFill>
                  <a:schemeClr val="bg1"/>
                </a:solidFill>
              </a:rPr>
              <a:t>, the system enters </a:t>
            </a:r>
            <a:r>
              <a:rPr lang="en-US" sz="1000" b="1" dirty="0">
                <a:solidFill>
                  <a:schemeClr val="bg1"/>
                </a:solidFill>
              </a:rPr>
              <a:t>Locked status</a:t>
            </a:r>
            <a:r>
              <a:rPr lang="en-US" sz="1000" dirty="0">
                <a:solidFill>
                  <a:schemeClr val="bg1"/>
                </a:solidFill>
              </a:rPr>
              <a:t>, and the following behaviors apply:</a:t>
            </a:r>
          </a:p>
          <a:p>
            <a:pPr>
              <a:buNone/>
            </a:pPr>
            <a:endParaRPr lang="en-US" sz="10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 The device icon in the App will display a </a:t>
            </a:r>
            <a:r>
              <a:rPr lang="en-US" sz="1000" b="1" dirty="0">
                <a:solidFill>
                  <a:schemeClr val="bg1"/>
                </a:solidFill>
              </a:rPr>
              <a:t>red temperature indicator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(see </a:t>
            </a:r>
            <a:r>
              <a:rPr lang="en-US" sz="1000" b="1" dirty="0">
                <a:solidFill>
                  <a:schemeClr val="bg2">
                    <a:lumMod val="50000"/>
                  </a:schemeClr>
                </a:solidFill>
              </a:rPr>
              <a:t>Figure 2-4-1-1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).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 The App will display a </a:t>
            </a:r>
            <a:r>
              <a:rPr lang="en-US" sz="1000" b="1" dirty="0">
                <a:solidFill>
                  <a:schemeClr val="bg1"/>
                </a:solidFill>
              </a:rPr>
              <a:t>sales suspension alert</a:t>
            </a:r>
            <a:r>
              <a:rPr lang="en-US" sz="1000" dirty="0">
                <a:solidFill>
                  <a:schemeClr val="bg1"/>
                </a:solidFill>
              </a:rPr>
              <a:t> indicating that selling has been stopped due to abnormal temperature 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(see </a:t>
            </a:r>
            <a:r>
              <a:rPr lang="en-US" sz="1000" b="1" dirty="0">
                <a:solidFill>
                  <a:schemeClr val="bg2">
                    <a:lumMod val="50000"/>
                  </a:schemeClr>
                </a:solidFill>
              </a:rPr>
              <a:t>Figure 2-4-1-2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).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 In the App, the </a:t>
            </a:r>
            <a:r>
              <a:rPr lang="en-US" sz="1000" b="1" dirty="0">
                <a:solidFill>
                  <a:schemeClr val="bg1"/>
                </a:solidFill>
              </a:rPr>
              <a:t>Health Lock Status</a:t>
            </a:r>
            <a:r>
              <a:rPr lang="en-US" sz="1000" dirty="0">
                <a:solidFill>
                  <a:schemeClr val="bg1"/>
                </a:solidFill>
              </a:rPr>
              <a:t> will be shown as </a:t>
            </a:r>
            <a:r>
              <a:rPr lang="en-US" sz="1000" b="1" dirty="0">
                <a:solidFill>
                  <a:schemeClr val="bg1"/>
                </a:solidFill>
              </a:rPr>
              <a:t>“Locked”</a:t>
            </a:r>
            <a:r>
              <a:rPr lang="en-US" sz="1000" dirty="0">
                <a:solidFill>
                  <a:schemeClr val="bg1"/>
                </a:solidFill>
              </a:rPr>
              <a:t>, and the device’s </a:t>
            </a:r>
            <a:r>
              <a:rPr lang="en-US" sz="1000" b="1" dirty="0">
                <a:solidFill>
                  <a:schemeClr val="bg1"/>
                </a:solidFill>
              </a:rPr>
              <a:t>real-time temperature</a:t>
            </a:r>
            <a:r>
              <a:rPr lang="en-US" sz="1000" dirty="0">
                <a:solidFill>
                  <a:schemeClr val="bg1"/>
                </a:solidFill>
              </a:rPr>
              <a:t> will be displayed 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(see </a:t>
            </a:r>
            <a:r>
              <a:rPr lang="en-US" sz="1000" b="1" dirty="0">
                <a:solidFill>
                  <a:schemeClr val="bg2">
                    <a:lumMod val="50000"/>
                  </a:schemeClr>
                </a:solidFill>
              </a:rPr>
              <a:t>Figure 2-4-1-3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 and </a:t>
            </a:r>
            <a:r>
              <a:rPr lang="en-US" sz="1000" b="1" dirty="0">
                <a:solidFill>
                  <a:schemeClr val="bg2">
                    <a:lumMod val="50000"/>
                  </a:schemeClr>
                </a:solidFill>
              </a:rPr>
              <a:t>Figure 2-4-1-4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).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AEA72A8-CFFA-7DFD-A7B8-37EB4999BCED}"/>
              </a:ext>
            </a:extLst>
          </p:cNvPr>
          <p:cNvSpPr txBox="1"/>
          <p:nvPr/>
        </p:nvSpPr>
        <p:spPr>
          <a:xfrm>
            <a:off x="4626042" y="4728002"/>
            <a:ext cx="464473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The </a:t>
            </a:r>
            <a:r>
              <a:rPr lang="en-US" sz="1000" b="1" dirty="0">
                <a:solidFill>
                  <a:schemeClr val="bg1"/>
                </a:solidFill>
              </a:rPr>
              <a:t>POS screen</a:t>
            </a:r>
            <a:r>
              <a:rPr lang="en-US" sz="1000" dirty="0">
                <a:solidFill>
                  <a:schemeClr val="bg1"/>
                </a:solidFill>
              </a:rPr>
              <a:t> will display a </a:t>
            </a:r>
            <a:r>
              <a:rPr lang="en-US" sz="1000" b="1" dirty="0">
                <a:solidFill>
                  <a:schemeClr val="bg1"/>
                </a:solidFill>
              </a:rPr>
              <a:t>sales disabled interface</a:t>
            </a:r>
            <a:r>
              <a:rPr lang="en-US" sz="1000" dirty="0">
                <a:solidFill>
                  <a:schemeClr val="bg1"/>
                </a:solidFill>
              </a:rPr>
              <a:t>, indicating that the device is no longer allowed to sell products 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(see </a:t>
            </a:r>
            <a:r>
              <a:rPr lang="en-US" sz="1000" b="1" dirty="0">
                <a:solidFill>
                  <a:schemeClr val="bg2">
                    <a:lumMod val="50000"/>
                  </a:schemeClr>
                </a:solidFill>
              </a:rPr>
              <a:t>Figure 2-4-1-5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).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9DB7764-90A6-9737-13DC-08D21CFA2A52}"/>
              </a:ext>
            </a:extLst>
          </p:cNvPr>
          <p:cNvSpPr txBox="1"/>
          <p:nvPr/>
        </p:nvSpPr>
        <p:spPr>
          <a:xfrm>
            <a:off x="29264" y="4908349"/>
            <a:ext cx="240873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Figure 2-4-1-3 Health Lock Status (Locked)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D4536A2-A071-1472-E2D3-28A9017E7615}"/>
              </a:ext>
            </a:extLst>
          </p:cNvPr>
          <p:cNvSpPr txBox="1"/>
          <p:nvPr/>
        </p:nvSpPr>
        <p:spPr>
          <a:xfrm>
            <a:off x="2011685" y="4687925"/>
            <a:ext cx="26143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Figure 2-4-1-4 Real-Time Device Temperature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16A2D55-F526-5214-302B-E0684FD98103}"/>
              </a:ext>
            </a:extLst>
          </p:cNvPr>
          <p:cNvSpPr txBox="1"/>
          <p:nvPr/>
        </p:nvSpPr>
        <p:spPr>
          <a:xfrm>
            <a:off x="2310208" y="2241171"/>
            <a:ext cx="2306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Figure 2-4-1-2 App Alert: Sales Stopped Due to Abnormal Temperature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A770A78-25D2-7184-9822-12F13C63BED2}"/>
              </a:ext>
            </a:extLst>
          </p:cNvPr>
          <p:cNvSpPr txBox="1"/>
          <p:nvPr/>
        </p:nvSpPr>
        <p:spPr>
          <a:xfrm>
            <a:off x="6529643" y="4259489"/>
            <a:ext cx="26143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Figure 2-4-1-5 POS Interface (Sales Disabled)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1F62220-ED9E-BDE2-56F8-0AACEB493E1A}"/>
              </a:ext>
            </a:extLst>
          </p:cNvPr>
          <p:cNvSpPr txBox="1"/>
          <p:nvPr/>
        </p:nvSpPr>
        <p:spPr>
          <a:xfrm>
            <a:off x="-204270" y="2299006"/>
            <a:ext cx="251447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Figure 2-4-1-1 Health Lock Indicator (Locked)</a:t>
            </a:r>
          </a:p>
        </p:txBody>
      </p:sp>
    </p:spTree>
    <p:extLst>
      <p:ext uri="{BB962C8B-B14F-4D97-AF65-F5344CB8AC3E}">
        <p14:creationId xmlns:p14="http://schemas.microsoft.com/office/powerpoint/2010/main" val="1414771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38F26-8809-8DEB-9E68-D129C9DFC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47A83611-3601-9145-229F-B7B8C7B68CBF}"/>
              </a:ext>
            </a:extLst>
          </p:cNvPr>
          <p:cNvSpPr txBox="1"/>
          <p:nvPr/>
        </p:nvSpPr>
        <p:spPr>
          <a:xfrm>
            <a:off x="4581015" y="4554406"/>
            <a:ext cx="46447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The </a:t>
            </a:r>
            <a:r>
              <a:rPr lang="en-US" sz="1000" b="1" dirty="0">
                <a:solidFill>
                  <a:schemeClr val="bg1"/>
                </a:solidFill>
              </a:rPr>
              <a:t>POS screen</a:t>
            </a:r>
            <a:r>
              <a:rPr lang="en-US" sz="1000" dirty="0">
                <a:solidFill>
                  <a:schemeClr val="bg1"/>
                </a:solidFill>
              </a:rPr>
              <a:t> will display a </a:t>
            </a:r>
            <a:r>
              <a:rPr lang="en-US" sz="1000" b="1" dirty="0">
                <a:solidFill>
                  <a:schemeClr val="bg1"/>
                </a:solidFill>
              </a:rPr>
              <a:t>pending unlock interface</a:t>
            </a:r>
            <a:r>
              <a:rPr lang="en-US" sz="1000" dirty="0">
                <a:solidFill>
                  <a:schemeClr val="bg1"/>
                </a:solidFill>
              </a:rPr>
              <a:t>, indicating that the device has not yet been fully unlocked and sales are still restricted 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(see </a:t>
            </a:r>
            <a:r>
              <a:rPr lang="en-US" sz="1000" b="1" dirty="0">
                <a:solidFill>
                  <a:schemeClr val="bg2">
                    <a:lumMod val="50000"/>
                  </a:schemeClr>
                </a:solidFill>
              </a:rPr>
              <a:t>Figure 2-5-5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).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8A52247-6324-6BF7-2405-0390E3C1F385}"/>
              </a:ext>
            </a:extLst>
          </p:cNvPr>
          <p:cNvSpPr txBox="1"/>
          <p:nvPr/>
        </p:nvSpPr>
        <p:spPr>
          <a:xfrm>
            <a:off x="77500" y="4723683"/>
            <a:ext cx="2145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Figure 2-5-3 Health Lock Status (Pending Unlocked)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352733C-F241-AE41-200D-F21948C5025E}"/>
              </a:ext>
            </a:extLst>
          </p:cNvPr>
          <p:cNvSpPr txBox="1"/>
          <p:nvPr/>
        </p:nvSpPr>
        <p:spPr>
          <a:xfrm>
            <a:off x="2062831" y="4758453"/>
            <a:ext cx="26143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Figure 2-5-4 Real-Time Device Temperature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A97EEF4-2DA8-346F-38DA-F4A464DF6C2C}"/>
              </a:ext>
            </a:extLst>
          </p:cNvPr>
          <p:cNvSpPr txBox="1"/>
          <p:nvPr/>
        </p:nvSpPr>
        <p:spPr>
          <a:xfrm>
            <a:off x="2310208" y="2241171"/>
            <a:ext cx="230657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Figure 2-5-2 App Alert: Pending Unlock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58D3ADA-CE64-ACC7-2643-DA24EE718961}"/>
              </a:ext>
            </a:extLst>
          </p:cNvPr>
          <p:cNvSpPr txBox="1"/>
          <p:nvPr/>
        </p:nvSpPr>
        <p:spPr>
          <a:xfrm>
            <a:off x="6307970" y="4176116"/>
            <a:ext cx="26143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Figure 2-5-5 POS Interface (Pending Unlock)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7D6FCCF-8F55-2CCE-01A1-B4A107FEE1D6}"/>
              </a:ext>
            </a:extLst>
          </p:cNvPr>
          <p:cNvSpPr txBox="1"/>
          <p:nvPr/>
        </p:nvSpPr>
        <p:spPr>
          <a:xfrm>
            <a:off x="29264" y="2113731"/>
            <a:ext cx="2306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Figure 2-5-1 Health Lock Indicator (Pending Unlock)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D98A03E-B6E7-F87D-7F41-6A98F16D9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30" y="140919"/>
            <a:ext cx="1088495" cy="189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699E589-B162-B6C2-AAD0-BF9EC2A36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500" y="210281"/>
            <a:ext cx="1088495" cy="188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E55C090-12CC-9D30-B642-4B0E3A463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30" y="2746852"/>
            <a:ext cx="1091600" cy="188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D6D3B58-5663-8A94-354B-EAAC4824E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4850" y="2752700"/>
            <a:ext cx="1415797" cy="188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E485345-96E1-A1EA-89FC-D7759C04A4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6188" y="2785819"/>
            <a:ext cx="1277726" cy="170450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6393E166-6B95-1009-BEFF-2403348DD0EF}"/>
              </a:ext>
            </a:extLst>
          </p:cNvPr>
          <p:cNvSpPr txBox="1"/>
          <p:nvPr/>
        </p:nvSpPr>
        <p:spPr>
          <a:xfrm>
            <a:off x="4581015" y="77385"/>
            <a:ext cx="4734790" cy="2508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000" b="1" dirty="0">
                <a:solidFill>
                  <a:schemeClr val="bg1"/>
                </a:solidFill>
              </a:rPr>
              <a:t>2.5 PENDING_UNLOCKED — Pending Unlock Status</a:t>
            </a:r>
          </a:p>
          <a:p>
            <a:pPr>
              <a:buNone/>
            </a:pPr>
            <a:r>
              <a:rPr lang="en-US" sz="1000" b="1" dirty="0">
                <a:solidFill>
                  <a:schemeClr val="bg1"/>
                </a:solidFill>
              </a:rPr>
              <a:t>Temperature Condition: </a:t>
            </a:r>
            <a:r>
              <a:rPr lang="en-US" sz="1000" dirty="0">
                <a:solidFill>
                  <a:schemeClr val="bg1"/>
                </a:solidFill>
              </a:rPr>
              <a:t>Temperature has recovered to </a:t>
            </a:r>
            <a:r>
              <a:rPr lang="en-US" sz="1000" b="1" dirty="0">
                <a:solidFill>
                  <a:schemeClr val="bg1"/>
                </a:solidFill>
              </a:rPr>
              <a:t>&lt; 41°F (5°C)</a:t>
            </a:r>
            <a:endParaRPr lang="en-US" sz="10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000" b="1" dirty="0">
                <a:solidFill>
                  <a:schemeClr val="bg1"/>
                </a:solidFill>
              </a:rPr>
              <a:t>Duration: More than 30 minutes</a:t>
            </a:r>
          </a:p>
          <a:p>
            <a:pPr>
              <a:buNone/>
            </a:pPr>
            <a:endParaRPr lang="en-US" sz="10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900" dirty="0">
                <a:solidFill>
                  <a:schemeClr val="bg1"/>
                </a:solidFill>
              </a:rPr>
              <a:t>When the temperature </a:t>
            </a:r>
            <a:r>
              <a:rPr lang="en-US" sz="900" b="1" dirty="0">
                <a:solidFill>
                  <a:schemeClr val="bg1"/>
                </a:solidFill>
              </a:rPr>
              <a:t>drops below 41°F and remains stable for more than 30 minutes</a:t>
            </a:r>
            <a:r>
              <a:rPr lang="en-US" sz="900" dirty="0">
                <a:solidFill>
                  <a:schemeClr val="bg1"/>
                </a:solidFill>
              </a:rPr>
              <a:t>, the system enters </a:t>
            </a:r>
            <a:r>
              <a:rPr lang="en-US" sz="900" b="1" dirty="0">
                <a:solidFill>
                  <a:schemeClr val="bg1"/>
                </a:solidFill>
              </a:rPr>
              <a:t>Pending Unlock</a:t>
            </a:r>
            <a:r>
              <a:rPr lang="en-US" sz="900" dirty="0">
                <a:solidFill>
                  <a:schemeClr val="bg1"/>
                </a:solidFill>
              </a:rPr>
              <a:t> status, and the following behaviors apply:</a:t>
            </a:r>
          </a:p>
          <a:p>
            <a:pPr>
              <a:buNone/>
            </a:pPr>
            <a:endParaRPr lang="en-US" sz="9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 The device icon in the App will display a </a:t>
            </a:r>
            <a:r>
              <a:rPr lang="en-US" sz="900" b="1" dirty="0">
                <a:solidFill>
                  <a:schemeClr val="bg1"/>
                </a:solidFill>
              </a:rPr>
              <a:t>blue lock indicator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(see </a:t>
            </a:r>
            <a:r>
              <a:rPr lang="en-US" sz="900" b="1" dirty="0">
                <a:solidFill>
                  <a:schemeClr val="bg2">
                    <a:lumMod val="50000"/>
                  </a:schemeClr>
                </a:solidFill>
              </a:rPr>
              <a:t>Figure 2-5-1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).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 The App will display a </a:t>
            </a:r>
            <a:r>
              <a:rPr lang="en-US" sz="900" b="1" dirty="0">
                <a:solidFill>
                  <a:schemeClr val="bg1"/>
                </a:solidFill>
              </a:rPr>
              <a:t>pending unlock alert</a:t>
            </a:r>
            <a:r>
              <a:rPr lang="en-US" sz="900" dirty="0">
                <a:solidFill>
                  <a:schemeClr val="bg1"/>
                </a:solidFill>
              </a:rPr>
              <a:t>, indicating that the device is waiting to be unlocked 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(see </a:t>
            </a:r>
            <a:r>
              <a:rPr lang="en-US" sz="900" b="1" dirty="0">
                <a:solidFill>
                  <a:schemeClr val="bg2">
                    <a:lumMod val="50000"/>
                  </a:schemeClr>
                </a:solidFill>
              </a:rPr>
              <a:t>Figure 2-5-2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).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 In the App, the </a:t>
            </a:r>
            <a:r>
              <a:rPr lang="en-US" sz="900" b="1" dirty="0">
                <a:solidFill>
                  <a:schemeClr val="bg1"/>
                </a:solidFill>
              </a:rPr>
              <a:t>Health Lock Status</a:t>
            </a:r>
            <a:r>
              <a:rPr lang="en-US" sz="900" dirty="0">
                <a:solidFill>
                  <a:schemeClr val="bg1"/>
                </a:solidFill>
              </a:rPr>
              <a:t> will be shown as </a:t>
            </a:r>
            <a:r>
              <a:rPr lang="en-US" sz="900" b="1" dirty="0">
                <a:solidFill>
                  <a:schemeClr val="bg1"/>
                </a:solidFill>
              </a:rPr>
              <a:t>“Pending Unlocked”</a:t>
            </a:r>
            <a:r>
              <a:rPr lang="en-US" sz="900" dirty="0">
                <a:solidFill>
                  <a:schemeClr val="bg1"/>
                </a:solidFill>
              </a:rPr>
              <a:t>, along with the device’s </a:t>
            </a:r>
            <a:r>
              <a:rPr lang="en-US" sz="900" b="1" dirty="0">
                <a:solidFill>
                  <a:schemeClr val="bg1"/>
                </a:solidFill>
              </a:rPr>
              <a:t>real-time temperature reading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(see </a:t>
            </a:r>
            <a:r>
              <a:rPr lang="en-US" sz="900" b="1" dirty="0">
                <a:solidFill>
                  <a:schemeClr val="bg2">
                    <a:lumMod val="50000"/>
                  </a:schemeClr>
                </a:solidFill>
              </a:rPr>
              <a:t>Figure 2-5-3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 and </a:t>
            </a:r>
            <a:r>
              <a:rPr lang="en-US" sz="900" b="1" dirty="0">
                <a:solidFill>
                  <a:schemeClr val="bg2">
                    <a:lumMod val="50000"/>
                  </a:schemeClr>
                </a:solidFill>
              </a:rPr>
              <a:t>Figure 2-5-4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).</a:t>
            </a:r>
          </a:p>
          <a:p>
            <a:endParaRPr lang="en-US" sz="9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bg1"/>
                </a:solidFill>
              </a:rPr>
              <a:t> The </a:t>
            </a:r>
            <a:r>
              <a:rPr lang="en-US" sz="900" b="1" dirty="0">
                <a:solidFill>
                  <a:schemeClr val="bg1"/>
                </a:solidFill>
              </a:rPr>
              <a:t>POS screen</a:t>
            </a:r>
            <a:r>
              <a:rPr lang="en-US" sz="900" dirty="0">
                <a:solidFill>
                  <a:schemeClr val="bg1"/>
                </a:solidFill>
              </a:rPr>
              <a:t> will display a </a:t>
            </a:r>
            <a:r>
              <a:rPr lang="en-US" sz="900" b="1" dirty="0">
                <a:solidFill>
                  <a:schemeClr val="bg1"/>
                </a:solidFill>
              </a:rPr>
              <a:t>pending unlock interface</a:t>
            </a:r>
            <a:r>
              <a:rPr lang="en-US" sz="900" dirty="0">
                <a:solidFill>
                  <a:schemeClr val="bg1"/>
                </a:solidFill>
              </a:rPr>
              <a:t>, indicating that the device has not yet been fully unlocked and sales are still restricted 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(see </a:t>
            </a:r>
            <a:r>
              <a:rPr lang="en-US" sz="900" b="1" dirty="0">
                <a:solidFill>
                  <a:schemeClr val="bg2">
                    <a:lumMod val="50000"/>
                  </a:schemeClr>
                </a:solidFill>
              </a:rPr>
              <a:t>Figure 2-5-5</a:t>
            </a:r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40600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42AFE-2AE6-2A2F-D08F-F91D22D21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11CE19CE-830E-4952-9508-FBD63EC813B6}"/>
              </a:ext>
            </a:extLst>
          </p:cNvPr>
          <p:cNvSpPr txBox="1"/>
          <p:nvPr/>
        </p:nvSpPr>
        <p:spPr>
          <a:xfrm>
            <a:off x="77500" y="4723683"/>
            <a:ext cx="2145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dirty="0"/>
              <a:t>Figure 3-2-1</a:t>
            </a:r>
            <a:r>
              <a:rPr lang="en-US" sz="900" dirty="0"/>
              <a:t> App Unlock Entry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86ACDC5-E8A6-D921-4227-6672653024E3}"/>
              </a:ext>
            </a:extLst>
          </p:cNvPr>
          <p:cNvSpPr txBox="1"/>
          <p:nvPr/>
        </p:nvSpPr>
        <p:spPr>
          <a:xfrm>
            <a:off x="2236084" y="2148501"/>
            <a:ext cx="2306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dirty="0"/>
              <a:t>Figure 3-1-2</a:t>
            </a:r>
            <a:r>
              <a:rPr lang="en-US" sz="900" dirty="0"/>
              <a:t> Unlock QR Code Displayed on POS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3E8A943-4CEB-16F5-22DE-C37C49F07595}"/>
              </a:ext>
            </a:extLst>
          </p:cNvPr>
          <p:cNvSpPr txBox="1"/>
          <p:nvPr/>
        </p:nvSpPr>
        <p:spPr>
          <a:xfrm>
            <a:off x="29264" y="2113731"/>
            <a:ext cx="2306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dirty="0"/>
              <a:t>Figure 3-1-1</a:t>
            </a:r>
            <a:r>
              <a:rPr lang="en-US" sz="900" dirty="0"/>
              <a:t> POS Interface – Unlock Button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9ABA5A9-E5D2-4008-7F12-1653CC00F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97" y="136900"/>
            <a:ext cx="1416199" cy="188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4A199F8-4657-3C3F-CA8D-AEB66DC45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959" y="235417"/>
            <a:ext cx="1415688" cy="1889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11A1FA0-B86B-4D5C-53EC-EDF187A16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68" y="2544436"/>
            <a:ext cx="1236855" cy="2152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2010AE7-4252-9470-D464-C2DEC9879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6612" y="2483064"/>
            <a:ext cx="1277726" cy="221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AF2F7F5-EA51-C5B2-9182-CC9AFFB206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3665" y="3256395"/>
            <a:ext cx="1157145" cy="1543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7669D91-E344-ACFD-1FDE-97C18F7E4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0128" y="3219450"/>
            <a:ext cx="1157145" cy="1544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1C46AAD-A5A0-668F-04F9-EFA24CCEAE4D}"/>
              </a:ext>
            </a:extLst>
          </p:cNvPr>
          <p:cNvSpPr txBox="1"/>
          <p:nvPr/>
        </p:nvSpPr>
        <p:spPr>
          <a:xfrm>
            <a:off x="4572000" y="-12385"/>
            <a:ext cx="4572000" cy="1223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050" b="1" dirty="0">
                <a:solidFill>
                  <a:schemeClr val="bg1"/>
                </a:solidFill>
              </a:rPr>
              <a:t>Chapter 3 Health Lock Unlock Procedure</a:t>
            </a:r>
          </a:p>
          <a:p>
            <a:pPr>
              <a:buNone/>
            </a:pPr>
            <a:endParaRPr lang="en-US" sz="1050" b="1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050" b="1" dirty="0">
                <a:solidFill>
                  <a:schemeClr val="bg1"/>
                </a:solidFill>
              </a:rPr>
              <a:t>3.1 Unlock from the POS Terminal</a:t>
            </a:r>
          </a:p>
          <a:p>
            <a:pPr>
              <a:buNone/>
            </a:pPr>
            <a:endParaRPr lang="en-US" sz="1050" b="1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050" dirty="0">
                <a:solidFill>
                  <a:schemeClr val="bg1"/>
                </a:solidFill>
              </a:rPr>
              <a:t>When the device is in </a:t>
            </a:r>
            <a:r>
              <a:rPr lang="en-US" sz="1050" b="1" dirty="0">
                <a:solidFill>
                  <a:schemeClr val="bg1"/>
                </a:solidFill>
              </a:rPr>
              <a:t>Pending Unlock</a:t>
            </a:r>
            <a:r>
              <a:rPr lang="en-US" sz="1050" dirty="0">
                <a:solidFill>
                  <a:schemeClr val="bg1"/>
                </a:solidFill>
              </a:rPr>
              <a:t> status, tap the </a:t>
            </a:r>
            <a:r>
              <a:rPr lang="en-US" sz="1050" b="1" dirty="0">
                <a:solidFill>
                  <a:schemeClr val="bg1"/>
                </a:solidFill>
              </a:rPr>
              <a:t>Unlock</a:t>
            </a:r>
            <a:r>
              <a:rPr lang="en-US" sz="1050" dirty="0">
                <a:solidFill>
                  <a:schemeClr val="bg1"/>
                </a:solidFill>
              </a:rPr>
              <a:t> button located at the bottom-right corner of the POS screen </a:t>
            </a:r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(see </a:t>
            </a:r>
            <a:r>
              <a:rPr lang="en-US" sz="1050" b="1" dirty="0">
                <a:solidFill>
                  <a:schemeClr val="bg2">
                    <a:lumMod val="50000"/>
                  </a:schemeClr>
                </a:solidFill>
              </a:rPr>
              <a:t>Figure 3-1-1</a:t>
            </a:r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).</a:t>
            </a:r>
            <a:br>
              <a:rPr lang="en-US" sz="1050" dirty="0">
                <a:solidFill>
                  <a:schemeClr val="bg1"/>
                </a:solidFill>
              </a:rPr>
            </a:br>
            <a:r>
              <a:rPr lang="en-US" sz="1050" dirty="0">
                <a:solidFill>
                  <a:schemeClr val="bg1"/>
                </a:solidFill>
              </a:rPr>
              <a:t>A </a:t>
            </a:r>
            <a:r>
              <a:rPr lang="en-US" sz="1050" b="1" dirty="0">
                <a:solidFill>
                  <a:schemeClr val="bg1"/>
                </a:solidFill>
              </a:rPr>
              <a:t>QR code</a:t>
            </a:r>
            <a:r>
              <a:rPr lang="en-US" sz="1050" dirty="0">
                <a:solidFill>
                  <a:schemeClr val="bg1"/>
                </a:solidFill>
              </a:rPr>
              <a:t> will then be displayed on the POS screen </a:t>
            </a:r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(see </a:t>
            </a:r>
            <a:r>
              <a:rPr lang="en-US" sz="1050" b="1" dirty="0">
                <a:solidFill>
                  <a:schemeClr val="bg2">
                    <a:lumMod val="50000"/>
                  </a:schemeClr>
                </a:solidFill>
              </a:rPr>
              <a:t>Figure 3-1-2</a:t>
            </a:r>
            <a:r>
              <a:rPr lang="en-US" sz="1050" dirty="0">
                <a:solidFill>
                  <a:schemeClr val="bg2">
                    <a:lumMod val="50000"/>
                  </a:schemeClr>
                </a:solidFill>
              </a:rPr>
              <a:t>).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1728E63-497A-3462-2E4D-A7914251FFC6}"/>
              </a:ext>
            </a:extLst>
          </p:cNvPr>
          <p:cNvSpPr txBox="1"/>
          <p:nvPr/>
        </p:nvSpPr>
        <p:spPr>
          <a:xfrm>
            <a:off x="4601339" y="1211027"/>
            <a:ext cx="459278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000" b="1" dirty="0">
                <a:solidFill>
                  <a:schemeClr val="bg1"/>
                </a:solidFill>
              </a:rPr>
              <a:t>3.2 Unlock via the Merchant App</a:t>
            </a:r>
          </a:p>
          <a:p>
            <a:pPr>
              <a:buNone/>
            </a:pPr>
            <a:endParaRPr lang="en-US" sz="1000" b="1" dirty="0">
              <a:solidFill>
                <a:schemeClr val="bg1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 Open the </a:t>
            </a:r>
            <a:r>
              <a:rPr lang="en-US" sz="1000" b="1" dirty="0">
                <a:solidFill>
                  <a:schemeClr val="bg1"/>
                </a:solidFill>
              </a:rPr>
              <a:t>Merchant App</a:t>
            </a:r>
            <a:r>
              <a:rPr lang="en-US" sz="1000" dirty="0">
                <a:solidFill>
                  <a:schemeClr val="bg1"/>
                </a:solidFill>
              </a:rPr>
              <a:t> and tap the </a:t>
            </a:r>
            <a:r>
              <a:rPr lang="en-US" sz="1000" b="1" dirty="0">
                <a:solidFill>
                  <a:schemeClr val="bg1"/>
                </a:solidFill>
              </a:rPr>
              <a:t>Unlock</a:t>
            </a:r>
            <a:r>
              <a:rPr lang="en-US" sz="1000" dirty="0">
                <a:solidFill>
                  <a:schemeClr val="bg1"/>
                </a:solidFill>
              </a:rPr>
              <a:t> button 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(see </a:t>
            </a:r>
            <a:r>
              <a:rPr lang="en-US" sz="1000" b="1" dirty="0">
                <a:solidFill>
                  <a:schemeClr val="bg2">
                    <a:lumMod val="50000"/>
                  </a:schemeClr>
                </a:solidFill>
              </a:rPr>
              <a:t>Figure 3-2-1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).</a:t>
            </a:r>
          </a:p>
          <a:p>
            <a:pPr>
              <a:buFont typeface="+mj-lt"/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 Use the App to </a:t>
            </a:r>
            <a:r>
              <a:rPr lang="en-US" sz="1000" b="1" dirty="0">
                <a:solidFill>
                  <a:schemeClr val="bg1"/>
                </a:solidFill>
              </a:rPr>
              <a:t>scan the QR code</a:t>
            </a:r>
            <a:r>
              <a:rPr lang="en-US" sz="1000" dirty="0">
                <a:solidFill>
                  <a:schemeClr val="bg1"/>
                </a:solidFill>
              </a:rPr>
              <a:t> displayed on the POS terminal 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(see </a:t>
            </a:r>
            <a:r>
              <a:rPr lang="en-US" sz="1000" b="1" dirty="0">
                <a:solidFill>
                  <a:schemeClr val="bg2">
                    <a:lumMod val="50000"/>
                  </a:schemeClr>
                </a:solidFill>
              </a:rPr>
              <a:t>Figure 3-2-2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).</a:t>
            </a:r>
          </a:p>
          <a:p>
            <a:pPr>
              <a:buFont typeface="+mj-lt"/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 Wait for the POS terminal to verify the unlock request.</a:t>
            </a:r>
          </a:p>
          <a:p>
            <a:pPr>
              <a:buFont typeface="+mj-lt"/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 After verification is completed, tap the </a:t>
            </a:r>
            <a:r>
              <a:rPr lang="en-US" sz="1000" b="1" dirty="0">
                <a:solidFill>
                  <a:schemeClr val="bg1"/>
                </a:solidFill>
              </a:rPr>
              <a:t>Submit</a:t>
            </a:r>
            <a:r>
              <a:rPr lang="en-US" sz="1000" dirty="0">
                <a:solidFill>
                  <a:schemeClr val="bg1"/>
                </a:solidFill>
              </a:rPr>
              <a:t> button in the App 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(see </a:t>
            </a:r>
            <a:r>
              <a:rPr lang="en-US" sz="1000" b="1" dirty="0">
                <a:solidFill>
                  <a:schemeClr val="bg2">
                    <a:lumMod val="50000"/>
                  </a:schemeClr>
                </a:solidFill>
              </a:rPr>
              <a:t>Figure 3-2-3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).</a:t>
            </a:r>
          </a:p>
          <a:p>
            <a:pPr>
              <a:buFont typeface="+mj-lt"/>
              <a:buAutoNum type="arabicPeriod"/>
            </a:pPr>
            <a:r>
              <a:rPr lang="en-US" sz="1000" dirty="0">
                <a:solidFill>
                  <a:schemeClr val="bg1"/>
                </a:solidFill>
              </a:rPr>
              <a:t> Wait for the POS screen to return to the </a:t>
            </a:r>
            <a:r>
              <a:rPr lang="en-US" sz="1000" b="1" dirty="0">
                <a:solidFill>
                  <a:schemeClr val="bg1"/>
                </a:solidFill>
              </a:rPr>
              <a:t>initial operation interface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(see </a:t>
            </a:r>
            <a:r>
              <a:rPr lang="en-US" sz="1000" b="1" dirty="0">
                <a:solidFill>
                  <a:schemeClr val="bg2">
                    <a:lumMod val="50000"/>
                  </a:schemeClr>
                </a:solidFill>
              </a:rPr>
              <a:t>Figure 3-2-4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).</a:t>
            </a:r>
          </a:p>
          <a:p>
            <a:br>
              <a:rPr lang="en-US" sz="10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chemeClr val="bg1"/>
                </a:solidFill>
              </a:rPr>
              <a:t>Once the initial interface is displayed, the device has been </a:t>
            </a:r>
            <a:r>
              <a:rPr lang="en-US" sz="1000" b="1" dirty="0">
                <a:solidFill>
                  <a:schemeClr val="bg1"/>
                </a:solidFill>
              </a:rPr>
              <a:t>successfully unlocked</a:t>
            </a:r>
            <a:r>
              <a:rPr lang="en-US" sz="1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3C55388-7B5E-199B-4F5F-017CED269C3C}"/>
              </a:ext>
            </a:extLst>
          </p:cNvPr>
          <p:cNvSpPr txBox="1"/>
          <p:nvPr/>
        </p:nvSpPr>
        <p:spPr>
          <a:xfrm>
            <a:off x="4740634" y="4863450"/>
            <a:ext cx="193454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/>
              <a:t>Figure 3-2-3</a:t>
            </a:r>
            <a:r>
              <a:rPr lang="en-US" sz="800" dirty="0"/>
              <a:t> Submit Unlock Request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EF2BE5C-7F33-6774-2833-216C3E46D0BD}"/>
              </a:ext>
            </a:extLst>
          </p:cNvPr>
          <p:cNvSpPr txBox="1"/>
          <p:nvPr/>
        </p:nvSpPr>
        <p:spPr>
          <a:xfrm>
            <a:off x="2178731" y="4692639"/>
            <a:ext cx="236393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/>
              <a:t>Figure 3-2-2</a:t>
            </a:r>
            <a:r>
              <a:rPr lang="en-US" sz="800" dirty="0"/>
              <a:t> QR Code Scanning Confirmation 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1F411B3-418D-309E-0D8A-2C8EB17B6863}"/>
              </a:ext>
            </a:extLst>
          </p:cNvPr>
          <p:cNvSpPr txBox="1"/>
          <p:nvPr/>
        </p:nvSpPr>
        <p:spPr>
          <a:xfrm>
            <a:off x="6883583" y="4786506"/>
            <a:ext cx="2030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dirty="0"/>
              <a:t>Figure 3-2-4</a:t>
            </a:r>
            <a:r>
              <a:rPr lang="en-US" sz="900" dirty="0"/>
              <a:t> POS Interface – Initial Operation Screen (Unlocked)</a:t>
            </a:r>
          </a:p>
        </p:txBody>
      </p:sp>
    </p:spTree>
    <p:extLst>
      <p:ext uri="{BB962C8B-B14F-4D97-AF65-F5344CB8AC3E}">
        <p14:creationId xmlns:p14="http://schemas.microsoft.com/office/powerpoint/2010/main" val="2490556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subTitle" idx="1"/>
          </p:nvPr>
        </p:nvSpPr>
        <p:spPr>
          <a:xfrm>
            <a:off x="315900" y="4065294"/>
            <a:ext cx="4045200" cy="2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SimSun"/>
              </a:rPr>
              <a:t>Figure 1-2-1 Products library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SimSun"/>
              </a:rPr>
              <a:t>             Figure 1-2-2 Local library</a:t>
            </a: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2"/>
          </p:nvPr>
        </p:nvSpPr>
        <p:spPr>
          <a:xfrm>
            <a:off x="4623600" y="-654327"/>
            <a:ext cx="4104764" cy="150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546100" lvl="0" indent="-546100" algn="just" rtl="0">
              <a:lnSpc>
                <a:spcPct val="197272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500" b="1" dirty="0">
                <a:latin typeface="Arial"/>
                <a:ea typeface="Arial"/>
                <a:cs typeface="Arial"/>
                <a:sym typeface="Arial"/>
              </a:rPr>
              <a:t>1.2 Setting Up Your Product Library</a:t>
            </a:r>
            <a:endParaRPr sz="1500"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16" title="IMG_106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900" y="304800"/>
            <a:ext cx="1766602" cy="3836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 title="IMG_106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3702" y="304800"/>
            <a:ext cx="1766602" cy="38366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E93A653-3CF7-0337-1301-1D1F35683CD9}"/>
              </a:ext>
            </a:extLst>
          </p:cNvPr>
          <p:cNvSpPr/>
          <p:nvPr/>
        </p:nvSpPr>
        <p:spPr>
          <a:xfrm>
            <a:off x="831272" y="2653145"/>
            <a:ext cx="311728" cy="3117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FD3E643-DAF6-B4CD-BD5C-BAD05F740FFD}"/>
              </a:ext>
            </a:extLst>
          </p:cNvPr>
          <p:cNvSpPr txBox="1"/>
          <p:nvPr/>
        </p:nvSpPr>
        <p:spPr>
          <a:xfrm>
            <a:off x="4623600" y="1179812"/>
            <a:ext cx="4572000" cy="108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After clicking “ Products” , the next page shows: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100" b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My Products</a:t>
            </a:r>
            <a:r>
              <a:rPr lang="en-US" sz="1100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 shows all items currently in your local Library.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+mn-lt"/>
                <a:ea typeface="Times New Roman"/>
                <a:cs typeface="Times New Roman"/>
                <a:sym typeface="Times New Roman"/>
              </a:rPr>
              <a:t>(Figure 1-2-2).</a:t>
            </a: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Cloud Products</a:t>
            </a:r>
            <a:r>
              <a:rPr lang="en-US" sz="1100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 refers to the shared</a:t>
            </a:r>
            <a:r>
              <a:rPr lang="en-US" sz="1100" dirty="0">
                <a:solidFill>
                  <a:schemeClr val="bg1"/>
                </a:solidFill>
                <a:latin typeface="+mn-lt"/>
                <a:ea typeface="SimSun"/>
                <a:cs typeface="SimSun"/>
                <a:sym typeface="SimSun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cloud product database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+mn-lt"/>
                <a:ea typeface="Times New Roman"/>
                <a:cs typeface="Times New Roman"/>
                <a:sym typeface="Times New Roman"/>
              </a:rPr>
              <a:t>(Figure 1-2-2).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4348754-05CA-597E-FEE4-79AC1814D46B}"/>
              </a:ext>
            </a:extLst>
          </p:cNvPr>
          <p:cNvSpPr txBox="1"/>
          <p:nvPr/>
        </p:nvSpPr>
        <p:spPr>
          <a:xfrm>
            <a:off x="4606281" y="2197995"/>
            <a:ext cx="4537719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bg1"/>
                </a:solidFill>
                <a:latin typeface="+mn-lt"/>
                <a:ea typeface="Times New Roman"/>
                <a:cs typeface="Times New Roman" panose="02020603050405020304" pitchFamily="18" charset="0"/>
                <a:sym typeface="Times New Roman"/>
              </a:rPr>
              <a:t>To add a new product from cloud products, tap the </a:t>
            </a:r>
            <a:r>
              <a:rPr lang="en-US" sz="1100" b="1" dirty="0">
                <a:solidFill>
                  <a:schemeClr val="bg1"/>
                </a:solidFill>
                <a:latin typeface="+mn-lt"/>
                <a:ea typeface="Times New Roman"/>
                <a:cs typeface="Times New Roman" panose="02020603050405020304" pitchFamily="18" charset="0"/>
                <a:sym typeface="Times New Roman"/>
              </a:rPr>
              <a:t>“+”</a:t>
            </a:r>
            <a:r>
              <a:rPr lang="en-US" sz="1100" dirty="0">
                <a:solidFill>
                  <a:schemeClr val="bg1"/>
                </a:solidFill>
                <a:latin typeface="+mn-lt"/>
                <a:ea typeface="Times New Roman"/>
                <a:cs typeface="Times New Roman" panose="02020603050405020304" pitchFamily="18" charset="0"/>
                <a:sym typeface="Times New Roman"/>
              </a:rPr>
              <a:t> button to open the product creation page.</a:t>
            </a: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lang="en-US" sz="1100" dirty="0">
              <a:solidFill>
                <a:schemeClr val="bg1"/>
              </a:solidFill>
              <a:latin typeface="+mn-lt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bg1"/>
                </a:solidFill>
                <a:latin typeface="+mn-lt"/>
                <a:ea typeface="Times New Roman"/>
                <a:cs typeface="Times New Roman" panose="02020603050405020304" pitchFamily="18" charset="0"/>
                <a:sym typeface="Times New Roman"/>
              </a:rPr>
              <a:t>Enter the </a:t>
            </a:r>
            <a:r>
              <a:rPr lang="en-US" sz="1100" b="1" dirty="0">
                <a:solidFill>
                  <a:schemeClr val="bg1"/>
                </a:solidFill>
                <a:latin typeface="+mn-lt"/>
                <a:ea typeface="Times New Roman"/>
                <a:cs typeface="Times New Roman" panose="02020603050405020304" pitchFamily="18" charset="0"/>
                <a:sym typeface="Times New Roman"/>
              </a:rPr>
              <a:t>selling price</a:t>
            </a:r>
            <a:r>
              <a:rPr lang="en-US" sz="1100" dirty="0">
                <a:solidFill>
                  <a:schemeClr val="bg1"/>
                </a:solidFill>
                <a:latin typeface="+mn-lt"/>
                <a:ea typeface="Times New Roman"/>
                <a:cs typeface="Times New Roman" panose="02020603050405020304" pitchFamily="18" charset="0"/>
                <a:sym typeface="Times New Roman"/>
              </a:rPr>
              <a:t> and </a:t>
            </a:r>
            <a:r>
              <a:rPr lang="en-US" sz="1100" b="1" dirty="0">
                <a:solidFill>
                  <a:schemeClr val="bg1"/>
                </a:solidFill>
                <a:latin typeface="+mn-lt"/>
                <a:ea typeface="Times New Roman"/>
                <a:cs typeface="Times New Roman" panose="02020603050405020304" pitchFamily="18" charset="0"/>
                <a:sym typeface="Times New Roman"/>
              </a:rPr>
              <a:t>cost price</a:t>
            </a:r>
            <a:r>
              <a:rPr lang="en-US" sz="1100" dirty="0">
                <a:solidFill>
                  <a:schemeClr val="bg1"/>
                </a:solidFill>
                <a:latin typeface="+mn-lt"/>
                <a:ea typeface="Times New Roman"/>
                <a:cs typeface="Times New Roman" panose="02020603050405020304" pitchFamily="18" charset="0"/>
                <a:sym typeface="Times New Roman"/>
              </a:rPr>
              <a:t>, then </a:t>
            </a:r>
            <a:r>
              <a:rPr lang="en-US" sz="1100" b="1" dirty="0">
                <a:solidFill>
                  <a:schemeClr val="bg1"/>
                </a:solidFill>
                <a:latin typeface="+mn-lt"/>
                <a:ea typeface="Times New Roman"/>
                <a:cs typeface="Times New Roman" panose="02020603050405020304" pitchFamily="18" charset="0"/>
                <a:sym typeface="Times New Roman"/>
              </a:rPr>
              <a:t>save</a:t>
            </a:r>
            <a:r>
              <a:rPr lang="en-US" sz="1100" dirty="0">
                <a:solidFill>
                  <a:schemeClr val="bg1"/>
                </a:solidFill>
                <a:latin typeface="+mn-lt"/>
                <a:ea typeface="Times New Roman"/>
                <a:cs typeface="Times New Roman" panose="02020603050405020304" pitchFamily="18" charset="0"/>
                <a:sym typeface="Times New Roman"/>
              </a:rPr>
              <a:t> or </a:t>
            </a:r>
            <a:r>
              <a:rPr lang="en-US" sz="1100" b="1" dirty="0">
                <a:solidFill>
                  <a:schemeClr val="bg1"/>
                </a:solidFill>
                <a:latin typeface="+mn-lt"/>
                <a:ea typeface="Times New Roman"/>
                <a:cs typeface="Times New Roman" panose="02020603050405020304" pitchFamily="18" charset="0"/>
                <a:sym typeface="Times New Roman"/>
              </a:rPr>
              <a:t>submit</a:t>
            </a:r>
            <a:r>
              <a:rPr lang="en-US" sz="1100" dirty="0">
                <a:solidFill>
                  <a:schemeClr val="bg1"/>
                </a:solidFill>
                <a:latin typeface="+mn-lt"/>
                <a:ea typeface="Times New Roman"/>
                <a:cs typeface="Times New Roman" panose="02020603050405020304" pitchFamily="18" charset="0"/>
                <a:sym typeface="Times New Roman"/>
              </a:rPr>
              <a:t> the configuration.</a:t>
            </a: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lang="en-US" sz="1100" dirty="0">
              <a:solidFill>
                <a:schemeClr val="bg1"/>
              </a:solidFill>
              <a:latin typeface="+mn-lt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bg1"/>
                </a:solidFill>
                <a:latin typeface="+mn-lt"/>
                <a:ea typeface="Times New Roman"/>
                <a:cs typeface="Times New Roman" panose="02020603050405020304" pitchFamily="18" charset="0"/>
                <a:sym typeface="Times New Roman"/>
              </a:rPr>
              <a:t>Once saved, the selected products from the cloud database will appear in your store’s inventory</a:t>
            </a:r>
            <a:r>
              <a:rPr lang="en-US" sz="1100" dirty="0">
                <a:solidFill>
                  <a:schemeClr val="bg1"/>
                </a:solidFill>
                <a:latin typeface="+mn-lt"/>
                <a:ea typeface="SimSun"/>
                <a:cs typeface="Times New Roman" panose="02020603050405020304" pitchFamily="18" charset="0"/>
                <a:sym typeface="SimSun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+mn-lt"/>
                <a:ea typeface="Times New Roman"/>
                <a:cs typeface="Times New Roman" panose="02020603050405020304" pitchFamily="18" charset="0"/>
                <a:sym typeface="Times New Roman"/>
              </a:rPr>
              <a:t>upon notice.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527D042-072B-CFDC-6B57-EDF20B7D0BBB}"/>
              </a:ext>
            </a:extLst>
          </p:cNvPr>
          <p:cNvSpPr txBox="1"/>
          <p:nvPr/>
        </p:nvSpPr>
        <p:spPr>
          <a:xfrm>
            <a:off x="4810637" y="554268"/>
            <a:ext cx="37445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Tap the </a:t>
            </a:r>
            <a:r>
              <a:rPr lang="en-US" sz="1200" b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“Products”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 icon to open the product library page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n-lt"/>
                <a:ea typeface="Times New Roman"/>
                <a:cs typeface="Times New Roman"/>
                <a:sym typeface="Times New Roman"/>
              </a:rPr>
              <a:t>(see Figure 1-2-1).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5F95243-9DDD-A8EA-FC28-44BCD5F99BE1}"/>
              </a:ext>
            </a:extLst>
          </p:cNvPr>
          <p:cNvSpPr/>
          <p:nvPr/>
        </p:nvSpPr>
        <p:spPr>
          <a:xfrm>
            <a:off x="2338499" y="846144"/>
            <a:ext cx="681791" cy="1697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F8E15F4-90AD-D205-016E-AAE767D2805E}"/>
              </a:ext>
            </a:extLst>
          </p:cNvPr>
          <p:cNvSpPr/>
          <p:nvPr/>
        </p:nvSpPr>
        <p:spPr>
          <a:xfrm>
            <a:off x="3233616" y="846144"/>
            <a:ext cx="681791" cy="1697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body" idx="2"/>
          </p:nvPr>
        </p:nvSpPr>
        <p:spPr>
          <a:xfrm>
            <a:off x="4674656" y="191018"/>
            <a:ext cx="4303089" cy="405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546100" lvl="0" indent="-546100" algn="just" rtl="0">
              <a:lnSpc>
                <a:spcPct val="197272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050" b="1" dirty="0">
                <a:latin typeface="+mj-lt"/>
                <a:ea typeface="Arial"/>
                <a:cs typeface="Arial"/>
                <a:sym typeface="Arial"/>
              </a:rPr>
              <a:t>1.3 Configuring the Products for each machine</a:t>
            </a:r>
            <a:endParaRPr sz="1050" b="1" dirty="0">
              <a:latin typeface="+mj-lt"/>
              <a:ea typeface="Arial"/>
              <a:cs typeface="Arial"/>
              <a:sym typeface="Arial"/>
            </a:endParaRPr>
          </a:p>
          <a:p>
            <a:pPr marL="546100" lvl="0" indent="-546100" algn="just" rtl="0">
              <a:lnSpc>
                <a:spcPct val="197272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050" b="1" dirty="0">
                <a:latin typeface="+mj-lt"/>
                <a:ea typeface="Arial"/>
                <a:cs typeface="Arial"/>
                <a:sym typeface="Arial"/>
              </a:rPr>
              <a:t>1.3.1 Template Setup and Description</a:t>
            </a:r>
            <a:endParaRPr sz="1050" b="1" dirty="0">
              <a:latin typeface="+mj-lt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050" dirty="0">
                <a:latin typeface="+mj-lt"/>
                <a:ea typeface="Times New Roman"/>
                <a:cs typeface="Times New Roman"/>
                <a:sym typeface="Times New Roman"/>
              </a:rPr>
              <a:t>Tap the </a:t>
            </a:r>
            <a:r>
              <a:rPr lang="en" sz="1050" b="1" dirty="0">
                <a:latin typeface="+mj-lt"/>
                <a:ea typeface="Times New Roman"/>
                <a:cs typeface="Times New Roman"/>
                <a:sym typeface="Times New Roman"/>
              </a:rPr>
              <a:t>“</a:t>
            </a:r>
            <a:r>
              <a:rPr lang="en" sz="1050" b="1" dirty="0">
                <a:solidFill>
                  <a:schemeClr val="bg1"/>
                </a:solidFill>
                <a:latin typeface="+mj-lt"/>
                <a:ea typeface="Times New Roman"/>
                <a:cs typeface="Times New Roman"/>
                <a:sym typeface="Times New Roman"/>
              </a:rPr>
              <a:t>Planogram</a:t>
            </a:r>
            <a:r>
              <a:rPr lang="en" sz="1050" b="1" dirty="0">
                <a:latin typeface="+mj-lt"/>
                <a:ea typeface="Times New Roman"/>
                <a:cs typeface="Times New Roman"/>
                <a:sym typeface="Times New Roman"/>
              </a:rPr>
              <a:t>”</a:t>
            </a:r>
            <a:r>
              <a:rPr lang="en" sz="1050" dirty="0">
                <a:latin typeface="+mj-lt"/>
                <a:ea typeface="Times New Roman"/>
                <a:cs typeface="Times New Roman"/>
                <a:sym typeface="Times New Roman"/>
              </a:rPr>
              <a:t> button on the app’s home page                     </a:t>
            </a:r>
            <a:r>
              <a:rPr lang="en" sz="1050" dirty="0">
                <a:solidFill>
                  <a:schemeClr val="bg2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(see Figure 1-3-1-1)</a:t>
            </a:r>
            <a:r>
              <a:rPr lang="en" sz="1050" dirty="0">
                <a:latin typeface="+mj-lt"/>
                <a:ea typeface="Times New Roman"/>
                <a:cs typeface="Times New Roman"/>
                <a:sym typeface="Times New Roman"/>
              </a:rPr>
              <a:t>                                                                               to open the device selection page                                                           </a:t>
            </a:r>
            <a:r>
              <a:rPr lang="en" sz="1050" dirty="0">
                <a:solidFill>
                  <a:schemeClr val="bg2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(Figure 1-3-1-2).</a:t>
            </a:r>
            <a:endParaRPr sz="1050" dirty="0">
              <a:solidFill>
                <a:schemeClr val="bg2">
                  <a:lumMod val="50000"/>
                </a:schemeClr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1200"/>
              </a:spcAft>
              <a:buNone/>
            </a:pPr>
            <a:endParaRPr sz="300" dirty="0"/>
          </a:p>
        </p:txBody>
      </p:sp>
      <p:pic>
        <p:nvPicPr>
          <p:cNvPr id="97" name="Google Shape;97;p17" title="IMG_106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839" y="543329"/>
            <a:ext cx="1923172" cy="3624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 title="IMG_106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8920" y="543329"/>
            <a:ext cx="1923171" cy="36243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05A952B-5F65-707A-2793-FF535BACEBD2}"/>
              </a:ext>
            </a:extLst>
          </p:cNvPr>
          <p:cNvSpPr txBox="1"/>
          <p:nvPr/>
        </p:nvSpPr>
        <p:spPr>
          <a:xfrm>
            <a:off x="73986" y="4246118"/>
            <a:ext cx="21976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000" b="1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SimSun"/>
              </a:rPr>
              <a:t>Figure 1-3-1-1 Configuration entry </a:t>
            </a:r>
            <a:endParaRPr lang="en-US" sz="10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CCBEA5C-88BB-BD12-FA1A-CC0330A4BBE6}"/>
              </a:ext>
            </a:extLst>
          </p:cNvPr>
          <p:cNvSpPr txBox="1"/>
          <p:nvPr/>
        </p:nvSpPr>
        <p:spPr>
          <a:xfrm>
            <a:off x="2271666" y="4246117"/>
            <a:ext cx="21976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000" b="1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SimSun"/>
              </a:rPr>
              <a:t>Figure 1-3-1-2 Selecting equipment</a:t>
            </a:r>
            <a:endParaRPr lang="en-US" sz="10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E059488-33B7-40A7-E164-25FB95C7C73D}"/>
              </a:ext>
            </a:extLst>
          </p:cNvPr>
          <p:cNvSpPr/>
          <p:nvPr/>
        </p:nvSpPr>
        <p:spPr>
          <a:xfrm>
            <a:off x="1207425" y="2062704"/>
            <a:ext cx="455120" cy="410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subTitle" idx="1"/>
          </p:nvPr>
        </p:nvSpPr>
        <p:spPr>
          <a:xfrm>
            <a:off x="1386081" y="4640613"/>
            <a:ext cx="2271519" cy="7141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0000"/>
                </a:solidFill>
                <a:latin typeface="Tiimes New Roman"/>
                <a:ea typeface="SimSun"/>
                <a:cs typeface="SimSun"/>
                <a:sym typeface="SimSun"/>
              </a:rPr>
              <a:t>Figure 1-3-1-3 Template configuration</a:t>
            </a:r>
            <a:endParaRPr sz="4000" b="1" dirty="0">
              <a:solidFill>
                <a:srgbClr val="000000"/>
              </a:solidFill>
              <a:latin typeface="Tiimes New Roma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18"/>
          <p:cNvSpPr txBox="1">
            <a:spLocks noGrp="1"/>
          </p:cNvSpPr>
          <p:nvPr>
            <p:ph type="body" idx="2"/>
          </p:nvPr>
        </p:nvSpPr>
        <p:spPr>
          <a:xfrm>
            <a:off x="4572000" y="724200"/>
            <a:ext cx="4572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635000" lvl="0" indent="-635000" algn="just" rtl="0">
              <a:lnSpc>
                <a:spcPct val="217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1200" b="1" dirty="0">
                <a:latin typeface="+mj-lt"/>
                <a:ea typeface="Arial"/>
                <a:cs typeface="Arial"/>
                <a:sym typeface="Arial"/>
              </a:rPr>
              <a:t>1.3.2 Template Configuration Notes</a:t>
            </a:r>
            <a:endParaRPr sz="1200" b="1" dirty="0">
              <a:latin typeface="+mj-lt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200" dirty="0">
                <a:latin typeface="+mj-lt"/>
                <a:ea typeface="Times New Roman"/>
                <a:cs typeface="Times New Roman"/>
                <a:sym typeface="Times New Roman"/>
              </a:rPr>
              <a:t>* Each layer in the device must </a:t>
            </a:r>
            <a:r>
              <a:rPr lang="en" sz="1200" b="1" u="sng" dirty="0">
                <a:latin typeface="+mj-lt"/>
                <a:ea typeface="Times New Roman"/>
                <a:cs typeface="Times New Roman"/>
                <a:sym typeface="Times New Roman"/>
              </a:rPr>
              <a:t>strictly match</a:t>
            </a:r>
            <a:r>
              <a:rPr lang="en" sz="1200" u="sng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 dirty="0">
                <a:latin typeface="+mj-lt"/>
                <a:ea typeface="Times New Roman"/>
                <a:cs typeface="Times New Roman"/>
                <a:sym typeface="Times New Roman"/>
              </a:rPr>
              <a:t>the product arrangement set in the template during loading.</a:t>
            </a:r>
            <a:endParaRPr sz="1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200" dirty="0">
                <a:latin typeface="+mj-lt"/>
                <a:ea typeface="Times New Roman"/>
                <a:cs typeface="Times New Roman"/>
                <a:sym typeface="Times New Roman"/>
              </a:rPr>
              <a:t>* If any layer is missing a corresponding product configuration, the system may </a:t>
            </a:r>
            <a:r>
              <a:rPr lang="en" sz="1200" b="1" u="sng" dirty="0">
                <a:latin typeface="+mj-lt"/>
                <a:ea typeface="Times New Roman"/>
                <a:cs typeface="Times New Roman"/>
                <a:sym typeface="Times New Roman"/>
              </a:rPr>
              <a:t>fail to recognize</a:t>
            </a:r>
            <a:r>
              <a:rPr lang="en" sz="1200" u="sng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 dirty="0">
                <a:latin typeface="+mj-lt"/>
                <a:ea typeface="Times New Roman"/>
                <a:cs typeface="Times New Roman"/>
                <a:sym typeface="Times New Roman"/>
              </a:rPr>
              <a:t>the item correctly, which could result in </a:t>
            </a:r>
            <a:r>
              <a:rPr lang="en" sz="1200" b="1" u="sng" dirty="0">
                <a:latin typeface="+mj-lt"/>
                <a:ea typeface="Times New Roman"/>
                <a:cs typeface="Times New Roman"/>
                <a:sym typeface="Times New Roman"/>
              </a:rPr>
              <a:t>operational errors or product loss</a:t>
            </a:r>
            <a:r>
              <a:rPr lang="en" sz="1200" u="sng" dirty="0"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1200" u="sng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200" dirty="0">
                <a:latin typeface="+mj-lt"/>
                <a:ea typeface="Times New Roman"/>
                <a:cs typeface="Times New Roman"/>
                <a:sym typeface="Times New Roman"/>
              </a:rPr>
              <a:t>* It’s recommended to place </a:t>
            </a:r>
            <a:r>
              <a:rPr lang="en" sz="1200" b="1" u="sng" dirty="0">
                <a:latin typeface="+mj-lt"/>
                <a:ea typeface="Times New Roman"/>
                <a:cs typeface="Times New Roman"/>
                <a:sym typeface="Times New Roman"/>
              </a:rPr>
              <a:t>products with similar colors or shapes on different layers</a:t>
            </a:r>
            <a:r>
              <a:rPr lang="en" sz="1200" u="sng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 dirty="0">
                <a:latin typeface="+mj-lt"/>
                <a:ea typeface="Times New Roman"/>
                <a:cs typeface="Times New Roman"/>
                <a:sym typeface="Times New Roman"/>
              </a:rPr>
              <a:t>to help the system distinguish them more easily.</a:t>
            </a:r>
            <a:endParaRPr sz="12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200" dirty="0">
                <a:latin typeface="+mj-lt"/>
                <a:ea typeface="Times New Roman"/>
                <a:cs typeface="Times New Roman"/>
                <a:sym typeface="Times New Roman"/>
              </a:rPr>
              <a:t>* If </a:t>
            </a:r>
            <a:r>
              <a:rPr lang="en" sz="1200" b="1" u="sng" dirty="0">
                <a:latin typeface="+mj-lt"/>
                <a:ea typeface="Times New Roman"/>
                <a:cs typeface="Times New Roman"/>
                <a:sym typeface="Times New Roman"/>
              </a:rPr>
              <a:t>highly similar products</a:t>
            </a:r>
            <a:r>
              <a:rPr lang="en" sz="1200" u="sng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 dirty="0">
                <a:latin typeface="+mj-lt"/>
                <a:ea typeface="Times New Roman"/>
                <a:cs typeface="Times New Roman"/>
                <a:sym typeface="Times New Roman"/>
              </a:rPr>
              <a:t>are placed on the same layer, it may </a:t>
            </a:r>
            <a:r>
              <a:rPr lang="en" sz="1200" b="1" u="sng" dirty="0">
                <a:latin typeface="+mj-lt"/>
                <a:ea typeface="Times New Roman"/>
                <a:cs typeface="Times New Roman"/>
                <a:sym typeface="Times New Roman"/>
              </a:rPr>
              <a:t>reduce the accuracy</a:t>
            </a:r>
            <a:r>
              <a:rPr lang="en" sz="1200" u="sng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 dirty="0">
                <a:latin typeface="+mj-lt"/>
                <a:ea typeface="Times New Roman"/>
                <a:cs typeface="Times New Roman"/>
                <a:sym typeface="Times New Roman"/>
              </a:rPr>
              <a:t>of product identification.</a:t>
            </a:r>
            <a:endParaRPr sz="1200" dirty="0"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3109" y="76200"/>
            <a:ext cx="2334491" cy="48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subTitle" idx="1"/>
          </p:nvPr>
        </p:nvSpPr>
        <p:spPr>
          <a:xfrm>
            <a:off x="342300" y="4141492"/>
            <a:ext cx="4045200" cy="2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0000"/>
                </a:solidFill>
                <a:latin typeface="Tiimes New Roman"/>
                <a:ea typeface="SimSun"/>
                <a:cs typeface="SimSun"/>
                <a:sym typeface="SimSun"/>
              </a:rPr>
              <a:t>Figure 1-4-2-1 Scan to restock           Figure 1-4-2-2 Restock page</a:t>
            </a:r>
            <a:endParaRPr sz="4000" b="1" dirty="0">
              <a:solidFill>
                <a:srgbClr val="000000"/>
              </a:solidFill>
              <a:latin typeface="Tiimes New Roma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2"/>
          </p:nvPr>
        </p:nvSpPr>
        <p:spPr>
          <a:xfrm>
            <a:off x="4572001" y="630600"/>
            <a:ext cx="4620490" cy="45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25000" lnSpcReduction="20000"/>
          </a:bodyPr>
          <a:lstStyle/>
          <a:p>
            <a:pPr marL="546100" lvl="0" indent="-54610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3707" b="1" dirty="0">
                <a:latin typeface="+mj-lt"/>
                <a:ea typeface="Arial"/>
                <a:cs typeface="Arial"/>
                <a:sym typeface="Arial"/>
              </a:rPr>
              <a:t>1.4 Replenishment</a:t>
            </a:r>
            <a:endParaRPr sz="3707" b="1" dirty="0">
              <a:latin typeface="+mj-lt"/>
              <a:ea typeface="Arial"/>
              <a:cs typeface="Arial"/>
              <a:sym typeface="Arial"/>
            </a:endParaRPr>
          </a:p>
          <a:p>
            <a:pPr marL="546100" lvl="0" indent="-546100" algn="just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3707" b="1" dirty="0">
                <a:latin typeface="+mj-lt"/>
                <a:ea typeface="Arial"/>
                <a:cs typeface="Arial"/>
                <a:sym typeface="Arial"/>
              </a:rPr>
              <a:t>1.4.1 Assign Personnel</a:t>
            </a:r>
            <a:endParaRPr sz="3707" b="1" dirty="0">
              <a:latin typeface="+mj-lt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3507" dirty="0">
                <a:latin typeface="+mj-lt"/>
                <a:ea typeface="Times New Roman"/>
                <a:cs typeface="Times New Roman"/>
                <a:sym typeface="Times New Roman"/>
              </a:rPr>
              <a:t>For information on assigning and managing restocking staff, please refer to Personnel</a:t>
            </a:r>
            <a:endParaRPr sz="3507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635000" lvl="0" indent="-63500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3707" b="1" dirty="0">
                <a:latin typeface="+mj-lt"/>
                <a:ea typeface="Arial"/>
                <a:cs typeface="Arial"/>
                <a:sym typeface="Arial"/>
              </a:rPr>
              <a:t>1.4.2 Scan to Restock</a:t>
            </a:r>
            <a:endParaRPr sz="3707" b="1" dirty="0">
              <a:latin typeface="+mj-lt"/>
              <a:ea typeface="Arial"/>
              <a:cs typeface="Arial"/>
              <a:sym typeface="Arial"/>
            </a:endParaRPr>
          </a:p>
          <a:p>
            <a:pPr marL="635000" lvl="0" indent="-635000" algn="just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3507" b="1" dirty="0">
                <a:latin typeface="+mj-lt"/>
                <a:ea typeface="Times New Roman"/>
                <a:cs typeface="Times New Roman"/>
                <a:sym typeface="Times New Roman"/>
              </a:rPr>
              <a:t>Function Overview:</a:t>
            </a:r>
            <a:endParaRPr sz="3507" b="1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3507" dirty="0">
                <a:latin typeface="+mj-lt"/>
                <a:ea typeface="Times New Roman"/>
                <a:cs typeface="Times New Roman"/>
                <a:sym typeface="Times New Roman"/>
              </a:rPr>
              <a:t>Authorized restocking staff can log in to their account, use the </a:t>
            </a:r>
            <a:r>
              <a:rPr lang="en" sz="3507" b="1" dirty="0">
                <a:latin typeface="+mj-lt"/>
                <a:ea typeface="Times New Roman"/>
                <a:cs typeface="Times New Roman"/>
                <a:sym typeface="Times New Roman"/>
              </a:rPr>
              <a:t>Restock</a:t>
            </a:r>
            <a:r>
              <a:rPr lang="en" sz="3507" dirty="0">
                <a:latin typeface="+mj-lt"/>
                <a:ea typeface="Times New Roman"/>
                <a:cs typeface="Times New Roman"/>
                <a:sym typeface="Times New Roman"/>
              </a:rPr>
              <a:t> function in the app to scan the device’s QR code, unlock the door, and submit the replenished product quantities once the process is completed.</a:t>
            </a:r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lang="en" sz="3507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3507" b="1" dirty="0">
                <a:latin typeface="+mj-lt"/>
                <a:ea typeface="Times New Roman"/>
                <a:cs typeface="Times New Roman"/>
                <a:sym typeface="Times New Roman"/>
              </a:rPr>
              <a:t>Access Path:</a:t>
            </a:r>
            <a:endParaRPr sz="3507" b="1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3507" b="1" dirty="0">
                <a:latin typeface="+mj-lt"/>
                <a:ea typeface="Times New Roman"/>
                <a:cs typeface="Times New Roman"/>
                <a:sym typeface="Times New Roman"/>
              </a:rPr>
              <a:t>App Home Page → Restock</a:t>
            </a:r>
            <a:r>
              <a:rPr lang="en" sz="3507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3507" dirty="0">
                <a:solidFill>
                  <a:schemeClr val="bg2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(see Figure 1-4-2-1)</a:t>
            </a: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3507" dirty="0">
              <a:solidFill>
                <a:schemeClr val="bg2">
                  <a:lumMod val="50000"/>
                </a:schemeClr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3507" b="1" dirty="0">
                <a:latin typeface="+mj-lt"/>
                <a:ea typeface="Times New Roman"/>
                <a:cs typeface="Times New Roman"/>
                <a:sym typeface="Times New Roman"/>
              </a:rPr>
              <a:t>Operation Steps:</a:t>
            </a:r>
            <a:endParaRPr sz="3507" b="1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3507" dirty="0">
                <a:latin typeface="+mj-lt"/>
                <a:ea typeface="Times New Roman"/>
                <a:cs typeface="Times New Roman"/>
                <a:sym typeface="Times New Roman"/>
              </a:rPr>
              <a:t>1. Tap </a:t>
            </a:r>
            <a:r>
              <a:rPr lang="en" sz="3507" b="1" dirty="0">
                <a:latin typeface="+mj-lt"/>
                <a:ea typeface="Times New Roman"/>
                <a:cs typeface="Times New Roman"/>
                <a:sym typeface="Times New Roman"/>
              </a:rPr>
              <a:t>“Restock”</a:t>
            </a:r>
            <a:r>
              <a:rPr lang="en" sz="3507" dirty="0">
                <a:latin typeface="+mj-lt"/>
                <a:ea typeface="Times New Roman"/>
                <a:cs typeface="Times New Roman"/>
                <a:sym typeface="Times New Roman"/>
              </a:rPr>
              <a:t> to activate the scan-to-replenish function.</a:t>
            </a:r>
            <a:endParaRPr sz="3507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3507" dirty="0">
                <a:latin typeface="+mj-lt"/>
                <a:ea typeface="Times New Roman"/>
                <a:cs typeface="Times New Roman"/>
                <a:sym typeface="Times New Roman"/>
              </a:rPr>
              <a:t>2. Scan the </a:t>
            </a:r>
            <a:r>
              <a:rPr lang="en" sz="3507" b="1" dirty="0">
                <a:latin typeface="+mj-lt"/>
                <a:ea typeface="Times New Roman"/>
                <a:cs typeface="Times New Roman"/>
                <a:sym typeface="Times New Roman"/>
              </a:rPr>
              <a:t>QR code</a:t>
            </a:r>
            <a:r>
              <a:rPr lang="en" sz="3507" dirty="0">
                <a:latin typeface="+mj-lt"/>
                <a:ea typeface="Times New Roman"/>
                <a:cs typeface="Times New Roman"/>
                <a:sym typeface="Times New Roman"/>
              </a:rPr>
              <a:t> on the vending device to unlock the door.</a:t>
            </a:r>
            <a:r>
              <a:rPr lang="en-US" sz="3507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507" dirty="0">
                <a:solidFill>
                  <a:schemeClr val="bg2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(see Figure 1-1-1) </a:t>
            </a:r>
            <a:endParaRPr sz="3507" dirty="0">
              <a:solidFill>
                <a:schemeClr val="bg2">
                  <a:lumMod val="50000"/>
                </a:schemeClr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3507" dirty="0">
                <a:latin typeface="+mj-lt"/>
                <a:ea typeface="Times New Roman"/>
                <a:cs typeface="Times New Roman"/>
                <a:sym typeface="Times New Roman"/>
              </a:rPr>
              <a:t>After the door opens, the app automatically redirects to the </a:t>
            </a:r>
            <a:r>
              <a:rPr lang="en" sz="3507" b="1" dirty="0">
                <a:latin typeface="+mj-lt"/>
                <a:ea typeface="Times New Roman"/>
                <a:cs typeface="Times New Roman"/>
                <a:sym typeface="Times New Roman"/>
              </a:rPr>
              <a:t>Replenishment Interface</a:t>
            </a:r>
            <a:r>
              <a:rPr lang="en" sz="3507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3507" dirty="0">
                <a:solidFill>
                  <a:schemeClr val="bg2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(Figure 1-4-2-2).</a:t>
            </a:r>
            <a:endParaRPr sz="3507" dirty="0">
              <a:solidFill>
                <a:schemeClr val="bg2">
                  <a:lumMod val="50000"/>
                </a:schemeClr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3507" dirty="0">
                <a:latin typeface="+mj-lt"/>
                <a:ea typeface="Times New Roman"/>
                <a:cs typeface="Times New Roman"/>
                <a:sym typeface="Times New Roman"/>
              </a:rPr>
              <a:t>Restock the products on each shelf according to the preconfigured planogram.</a:t>
            </a: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3507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3507" i="1" dirty="0">
                <a:latin typeface="+mj-lt"/>
                <a:ea typeface="Times New Roman"/>
                <a:cs typeface="Times New Roman"/>
                <a:sym typeface="Times New Roman"/>
              </a:rPr>
              <a:t>Note:</a:t>
            </a:r>
            <a:r>
              <a:rPr lang="en" sz="3507" dirty="0">
                <a:latin typeface="+mj-lt"/>
                <a:ea typeface="Times New Roman"/>
                <a:cs typeface="Times New Roman"/>
                <a:sym typeface="Times New Roman"/>
              </a:rPr>
              <a:t> The planogram must be set up in advance with available products before restocking.</a:t>
            </a:r>
            <a:endParaRPr sz="3507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3507" dirty="0">
                <a:latin typeface="+mj-lt"/>
                <a:ea typeface="Times New Roman"/>
                <a:cs typeface="Times New Roman"/>
                <a:sym typeface="Times New Roman"/>
              </a:rPr>
              <a:t>During or after restocking, enter the </a:t>
            </a:r>
            <a:r>
              <a:rPr lang="en" sz="3507" b="1" dirty="0">
                <a:latin typeface="+mj-lt"/>
                <a:ea typeface="Times New Roman"/>
                <a:cs typeface="Times New Roman"/>
                <a:sym typeface="Times New Roman"/>
              </a:rPr>
              <a:t>overall quantity of items </a:t>
            </a:r>
            <a:r>
              <a:rPr lang="en" sz="3507" dirty="0">
                <a:latin typeface="+mj-lt"/>
                <a:ea typeface="Times New Roman"/>
                <a:cs typeface="Times New Roman"/>
                <a:sym typeface="Times New Roman"/>
              </a:rPr>
              <a:t>for each shelf level (i.e., the total number of items per layer).</a:t>
            </a:r>
            <a:endParaRPr sz="3507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3507" dirty="0">
                <a:latin typeface="+mj-lt"/>
                <a:ea typeface="Times New Roman"/>
                <a:cs typeface="Times New Roman"/>
                <a:sym typeface="Times New Roman"/>
              </a:rPr>
              <a:t>Once finished, close the interface and tap </a:t>
            </a:r>
            <a:r>
              <a:rPr lang="en" sz="3507" b="1" dirty="0">
                <a:latin typeface="+mj-lt"/>
                <a:ea typeface="Times New Roman"/>
                <a:cs typeface="Times New Roman"/>
                <a:sym typeface="Times New Roman"/>
              </a:rPr>
              <a:t>“Submit”</a:t>
            </a:r>
            <a:r>
              <a:rPr lang="en" sz="3507" dirty="0">
                <a:latin typeface="+mj-lt"/>
                <a:ea typeface="Times New Roman"/>
                <a:cs typeface="Times New Roman"/>
                <a:sym typeface="Times New Roman"/>
              </a:rPr>
              <a:t> to save and sync the replenishment record.</a:t>
            </a:r>
            <a:endParaRPr sz="3507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6173" b="1" dirty="0">
                <a:latin typeface="+mj-lt"/>
                <a:ea typeface="Arial"/>
                <a:cs typeface="Arial"/>
                <a:sym typeface="Arial"/>
              </a:rPr>
              <a:t> </a:t>
            </a:r>
            <a:endParaRPr sz="4973" dirty="0">
              <a:latin typeface="+mj-lt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12" name="Google Shape;112;p19" title="IMG_106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900" y="304800"/>
            <a:ext cx="1766602" cy="3836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2900" y="304800"/>
            <a:ext cx="1766600" cy="38366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1B1E266-FFAC-2BFA-E00A-FB75BA804E4B}"/>
              </a:ext>
            </a:extLst>
          </p:cNvPr>
          <p:cNvSpPr/>
          <p:nvPr/>
        </p:nvSpPr>
        <p:spPr>
          <a:xfrm>
            <a:off x="1680109" y="1967345"/>
            <a:ext cx="311728" cy="3117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subTitle" idx="1"/>
          </p:nvPr>
        </p:nvSpPr>
        <p:spPr>
          <a:xfrm>
            <a:off x="1254614" y="4009518"/>
            <a:ext cx="1980572" cy="688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0000"/>
                </a:solidFill>
                <a:latin typeface="Tiimes New Roman"/>
                <a:ea typeface="SimSun"/>
                <a:cs typeface="SimSun"/>
                <a:sym typeface="SimSun"/>
              </a:rPr>
              <a:t>Figure 1-4-3-1 Inventory records</a:t>
            </a: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19;p20"/>
          <p:cNvSpPr txBox="1">
            <a:spLocks noGrp="1"/>
          </p:cNvSpPr>
          <p:nvPr>
            <p:ph type="body" idx="2"/>
          </p:nvPr>
        </p:nvSpPr>
        <p:spPr>
          <a:xfrm>
            <a:off x="4572000" y="421146"/>
            <a:ext cx="4648200" cy="405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25000" lnSpcReduction="20000"/>
          </a:bodyPr>
          <a:lstStyle/>
          <a:p>
            <a:pPr marL="635000" lvl="0" indent="-635000" algn="just" rtl="0">
              <a:lnSpc>
                <a:spcPct val="217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4068" b="1" dirty="0">
                <a:latin typeface="+mj-lt"/>
                <a:ea typeface="Arial"/>
                <a:cs typeface="Arial"/>
                <a:sym typeface="Arial"/>
              </a:rPr>
              <a:t>1.4.3 Viewing Replenishment Records</a:t>
            </a:r>
            <a:endParaRPr sz="4068" b="1" dirty="0">
              <a:latin typeface="+mj-lt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en" sz="3868" b="1" dirty="0">
                <a:latin typeface="+mj-lt"/>
                <a:ea typeface="Times New Roman"/>
                <a:cs typeface="Times New Roman"/>
                <a:sym typeface="Times New Roman"/>
              </a:rPr>
              <a:t>Purpose:</a:t>
            </a:r>
            <a:endParaRPr sz="3868" b="1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3868" dirty="0">
                <a:latin typeface="+mj-lt"/>
                <a:ea typeface="Times New Roman"/>
                <a:cs typeface="Times New Roman"/>
                <a:sym typeface="Times New Roman"/>
              </a:rPr>
              <a:t>To review detailed records of each replenishment completed by restocking personnel.</a:t>
            </a:r>
            <a:endParaRPr sz="3868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3868" b="1" dirty="0">
                <a:latin typeface="+mj-lt"/>
                <a:ea typeface="Times New Roman"/>
                <a:cs typeface="Times New Roman"/>
                <a:sym typeface="Times New Roman"/>
              </a:rPr>
              <a:t>Access Path:</a:t>
            </a:r>
            <a:endParaRPr sz="3868" b="1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3868" b="1" dirty="0">
                <a:latin typeface="+mj-lt"/>
                <a:ea typeface="Times New Roman"/>
                <a:cs typeface="Times New Roman"/>
                <a:sym typeface="Times New Roman"/>
              </a:rPr>
              <a:t>App Home → Devices (bottom menu) → Select Target Device → Inventory</a:t>
            </a:r>
            <a:endParaRPr sz="3868" b="1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3868" b="1" dirty="0">
                <a:latin typeface="+mj-lt"/>
                <a:ea typeface="Times New Roman"/>
                <a:cs typeface="Times New Roman"/>
                <a:sym typeface="Times New Roman"/>
              </a:rPr>
              <a:t>Description:</a:t>
            </a:r>
            <a:endParaRPr sz="3868" b="1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3868" dirty="0">
                <a:latin typeface="+mj-lt"/>
                <a:ea typeface="Times New Roman"/>
                <a:cs typeface="Times New Roman"/>
                <a:sym typeface="Times New Roman"/>
              </a:rPr>
              <a:t>This page displays the replenishment history for the selected device                 </a:t>
            </a:r>
            <a:r>
              <a:rPr lang="en" sz="3868" dirty="0">
                <a:solidFill>
                  <a:schemeClr val="bg2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(see Figure 1-4-3-1).</a:t>
            </a:r>
            <a:endParaRPr sz="3868" dirty="0">
              <a:solidFill>
                <a:schemeClr val="bg2">
                  <a:lumMod val="50000"/>
                </a:schemeClr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3868" dirty="0">
                <a:latin typeface="+mj-lt"/>
                <a:ea typeface="Times New Roman"/>
                <a:cs typeface="Times New Roman"/>
                <a:sym typeface="Times New Roman"/>
              </a:rPr>
              <a:t>By default, the most recent replenishment record is shown.</a:t>
            </a:r>
            <a:endParaRPr sz="3868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3868" dirty="0">
                <a:latin typeface="+mj-lt"/>
                <a:ea typeface="Times New Roman"/>
                <a:cs typeface="Times New Roman"/>
                <a:sym typeface="Times New Roman"/>
              </a:rPr>
              <a:t>At the top of the screen, you can select a </a:t>
            </a:r>
            <a:r>
              <a:rPr lang="en" sz="3868" b="1" dirty="0">
                <a:latin typeface="+mj-lt"/>
                <a:ea typeface="Times New Roman"/>
                <a:cs typeface="Times New Roman"/>
                <a:sym typeface="Times New Roman"/>
              </a:rPr>
              <a:t>specific replenishment date</a:t>
            </a:r>
            <a:r>
              <a:rPr lang="en" sz="3868" dirty="0">
                <a:latin typeface="+mj-lt"/>
                <a:ea typeface="Times New Roman"/>
                <a:cs typeface="Times New Roman"/>
                <a:sym typeface="Times New Roman"/>
              </a:rPr>
              <a:t> to filter and view records for that time period.</a:t>
            </a:r>
            <a:endParaRPr sz="3868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3868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endParaRPr sz="3868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3868" dirty="0">
                <a:latin typeface="+mj-lt"/>
                <a:ea typeface="Times New Roman"/>
                <a:cs typeface="Times New Roman"/>
                <a:sym typeface="Times New Roman"/>
              </a:rPr>
              <a:t>Each record includes product details based on the </a:t>
            </a:r>
            <a:r>
              <a:rPr lang="en" sz="3868" b="1" dirty="0">
                <a:latin typeface="+mj-lt"/>
                <a:ea typeface="Times New Roman"/>
                <a:cs typeface="Times New Roman"/>
                <a:sym typeface="Times New Roman"/>
              </a:rPr>
              <a:t>planogram template</a:t>
            </a:r>
            <a:r>
              <a:rPr lang="en" sz="3868" dirty="0">
                <a:latin typeface="+mj-lt"/>
                <a:ea typeface="Times New Roman"/>
                <a:cs typeface="Times New Roman"/>
                <a:sym typeface="Times New Roman"/>
              </a:rPr>
              <a:t> used during replenishment, along with key data metrics:</a:t>
            </a:r>
            <a:endParaRPr sz="3868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3868" b="1" dirty="0">
                <a:latin typeface="+mj-lt"/>
                <a:ea typeface="Times New Roman"/>
                <a:cs typeface="Times New Roman"/>
                <a:sym typeface="Times New Roman"/>
              </a:rPr>
              <a:t>Total Stock:</a:t>
            </a:r>
            <a:r>
              <a:rPr lang="en" sz="3868" dirty="0">
                <a:latin typeface="+mj-lt"/>
                <a:ea typeface="Times New Roman"/>
                <a:cs typeface="Times New Roman"/>
                <a:sym typeface="Times New Roman"/>
              </a:rPr>
              <a:t> Total quantity of each item after replenishment.</a:t>
            </a:r>
            <a:endParaRPr sz="3868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3868" b="1" dirty="0">
                <a:latin typeface="+mj-lt"/>
                <a:ea typeface="Times New Roman"/>
                <a:cs typeface="Times New Roman"/>
                <a:sym typeface="Times New Roman"/>
              </a:rPr>
              <a:t>Sales Quantity:</a:t>
            </a:r>
            <a:r>
              <a:rPr lang="en" sz="3868" dirty="0">
                <a:latin typeface="+mj-lt"/>
                <a:ea typeface="Times New Roman"/>
                <a:cs typeface="Times New Roman"/>
                <a:sym typeface="Times New Roman"/>
              </a:rPr>
              <a:t> Number of items sold since the last restock.</a:t>
            </a:r>
            <a:endParaRPr sz="3868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3868" b="1" dirty="0">
                <a:latin typeface="+mj-lt"/>
                <a:ea typeface="Times New Roman"/>
                <a:cs typeface="Times New Roman"/>
                <a:sym typeface="Times New Roman"/>
              </a:rPr>
              <a:t>Current Stock:</a:t>
            </a:r>
            <a:r>
              <a:rPr lang="en" sz="3868" dirty="0">
                <a:latin typeface="+mj-lt"/>
                <a:ea typeface="Times New Roman"/>
                <a:cs typeface="Times New Roman"/>
                <a:sym typeface="Times New Roman"/>
              </a:rPr>
              <a:t> Current remaining inventory for each product.</a:t>
            </a:r>
            <a:endParaRPr sz="3868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265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20" name="Google Shape;12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1599" y="256309"/>
            <a:ext cx="1766602" cy="3836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>
            <a:spLocks noGrp="1"/>
          </p:cNvSpPr>
          <p:nvPr>
            <p:ph type="subTitle" idx="1"/>
          </p:nvPr>
        </p:nvSpPr>
        <p:spPr>
          <a:xfrm>
            <a:off x="181802" y="4002600"/>
            <a:ext cx="2001900" cy="2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0000"/>
                </a:solidFill>
                <a:latin typeface="Tiimes New Roman"/>
                <a:ea typeface="SimSun"/>
                <a:cs typeface="SimSun"/>
                <a:sym typeface="SimSun"/>
              </a:rPr>
              <a:t>Figure 1-3-1-3 Product application </a:t>
            </a:r>
            <a:endParaRPr sz="4000" b="1" dirty="0">
              <a:solidFill>
                <a:srgbClr val="000000"/>
              </a:solidFill>
              <a:latin typeface="Tiimes New Roma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26;p21"/>
          <p:cNvSpPr txBox="1">
            <a:spLocks noGrp="1"/>
          </p:cNvSpPr>
          <p:nvPr>
            <p:ph type="body" idx="2"/>
          </p:nvPr>
        </p:nvSpPr>
        <p:spPr>
          <a:xfrm>
            <a:off x="4874700" y="753000"/>
            <a:ext cx="3837000" cy="405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25000" lnSpcReduction="20000"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000" b="1" dirty="0">
                <a:latin typeface="+mj-lt"/>
                <a:ea typeface="Arial"/>
                <a:cs typeface="Arial"/>
                <a:sym typeface="Arial"/>
              </a:rPr>
              <a:t>1.5 Product Applications</a:t>
            </a:r>
            <a:endParaRPr sz="4000" b="1" dirty="0">
              <a:latin typeface="+mj-lt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If the product a merchant intends to sell is </a:t>
            </a:r>
            <a:r>
              <a:rPr lang="en" sz="4000" b="1" u="sng" dirty="0">
                <a:latin typeface="+mj-lt"/>
                <a:ea typeface="Times New Roman"/>
                <a:cs typeface="Times New Roman"/>
                <a:sym typeface="Times New Roman"/>
              </a:rPr>
              <a:t>not available</a:t>
            </a:r>
            <a:r>
              <a:rPr lang="en" sz="4000" u="sng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in the cloud product library, they can </a:t>
            </a:r>
            <a:r>
              <a:rPr lang="en" sz="4000" b="1" u="sng" dirty="0">
                <a:latin typeface="+mj-lt"/>
                <a:ea typeface="Times New Roman"/>
                <a:cs typeface="Times New Roman"/>
                <a:sym typeface="Times New Roman"/>
              </a:rPr>
              <a:t>submit an application</a:t>
            </a:r>
            <a:r>
              <a:rPr lang="en" sz="4000" u="sng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to add it.</a:t>
            </a:r>
            <a:endParaRPr sz="40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To apply:</a:t>
            </a:r>
            <a:endParaRPr sz="40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Provide the required </a:t>
            </a:r>
            <a:r>
              <a:rPr lang="en" sz="4000" b="1" dirty="0">
                <a:latin typeface="+mj-lt"/>
                <a:ea typeface="Times New Roman"/>
                <a:cs typeface="Times New Roman"/>
                <a:sym typeface="Times New Roman"/>
              </a:rPr>
              <a:t>product information</a:t>
            </a: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 and upload </a:t>
            </a:r>
            <a:r>
              <a:rPr lang="en" sz="4000" b="1" dirty="0">
                <a:latin typeface="+mj-lt"/>
                <a:ea typeface="Times New Roman"/>
                <a:cs typeface="Times New Roman"/>
                <a:sym typeface="Times New Roman"/>
              </a:rPr>
              <a:t>photos of the product from multiple angles</a:t>
            </a: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40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Submit the application for </a:t>
            </a:r>
            <a:r>
              <a:rPr lang="en" sz="4000" b="1" dirty="0">
                <a:latin typeface="+mj-lt"/>
                <a:ea typeface="Times New Roman"/>
                <a:cs typeface="Times New Roman"/>
                <a:sym typeface="Times New Roman"/>
              </a:rPr>
              <a:t>platform review</a:t>
            </a: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40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Once the product is </a:t>
            </a:r>
            <a:r>
              <a:rPr lang="en" sz="4000" b="1" dirty="0">
                <a:latin typeface="+mj-lt"/>
                <a:ea typeface="Times New Roman"/>
                <a:cs typeface="Times New Roman"/>
                <a:sym typeface="Times New Roman"/>
              </a:rPr>
              <a:t>approved</a:t>
            </a: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, it can be added to the </a:t>
            </a:r>
            <a:r>
              <a:rPr lang="en" sz="4000" b="1" dirty="0">
                <a:latin typeface="+mj-lt"/>
                <a:ea typeface="Times New Roman"/>
                <a:cs typeface="Times New Roman"/>
                <a:sym typeface="Times New Roman"/>
              </a:rPr>
              <a:t>planogram template</a:t>
            </a: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 and made </a:t>
            </a:r>
            <a:r>
              <a:rPr lang="en" sz="4000" b="1" dirty="0">
                <a:latin typeface="+mj-lt"/>
                <a:ea typeface="Times New Roman"/>
                <a:cs typeface="Times New Roman"/>
                <a:sym typeface="Times New Roman"/>
              </a:rPr>
              <a:t>available for sale</a:t>
            </a: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 through the device.</a:t>
            </a:r>
            <a:endParaRPr sz="40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indent="0">
              <a:spcBef>
                <a:spcPts val="500"/>
              </a:spcBef>
              <a:buNone/>
            </a:pP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The </a:t>
            </a:r>
            <a:r>
              <a:rPr lang="en" sz="4000" b="1" dirty="0">
                <a:latin typeface="+mj-lt"/>
                <a:ea typeface="Times New Roman"/>
                <a:cs typeface="Times New Roman"/>
                <a:sym typeface="Times New Roman"/>
              </a:rPr>
              <a:t>Product Application</a:t>
            </a: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 entry point is </a:t>
            </a:r>
            <a:r>
              <a:rPr lang="en-US" sz="4000" b="1" dirty="0">
                <a:latin typeface="+mj-lt"/>
                <a:ea typeface="Times New Roman"/>
                <a:cs typeface="Times New Roman"/>
                <a:sym typeface="Times New Roman"/>
              </a:rPr>
              <a:t>“Add Item”</a:t>
            </a:r>
            <a:r>
              <a:rPr lang="en-US" sz="4000" dirty="0">
                <a:latin typeface="+mj-lt"/>
                <a:ea typeface="Times New Roman"/>
                <a:cs typeface="Times New Roman"/>
                <a:sym typeface="Times New Roman"/>
              </a:rPr>
              <a:t> to open the </a:t>
            </a:r>
            <a:r>
              <a:rPr lang="en-US" sz="4000" b="1" dirty="0">
                <a:latin typeface="+mj-lt"/>
                <a:ea typeface="Times New Roman"/>
                <a:cs typeface="Times New Roman"/>
                <a:sym typeface="Times New Roman"/>
              </a:rPr>
              <a:t>Product Application Page</a:t>
            </a:r>
            <a:r>
              <a:rPr lang="en-US" sz="40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(Figures 1-3-1-3).</a:t>
            </a: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After selecting it, you’ll be taken to the </a:t>
            </a:r>
            <a:r>
              <a:rPr lang="en" sz="4000" b="1" dirty="0">
                <a:latin typeface="+mj-lt"/>
                <a:ea typeface="Times New Roman"/>
                <a:cs typeface="Times New Roman"/>
                <a:sym typeface="Times New Roman"/>
              </a:rPr>
              <a:t>Product Application List</a:t>
            </a: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4000" dirty="0">
                <a:solidFill>
                  <a:schemeClr val="bg2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(Figure 1-5-2), </a:t>
            </a: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where you can view all your submitted applications and their </a:t>
            </a:r>
            <a:r>
              <a:rPr lang="en" sz="4000" b="1" dirty="0">
                <a:latin typeface="+mj-lt"/>
                <a:ea typeface="Times New Roman"/>
                <a:cs typeface="Times New Roman"/>
                <a:sym typeface="Times New Roman"/>
              </a:rPr>
              <a:t>review statuses</a:t>
            </a:r>
            <a:r>
              <a:rPr lang="en" sz="4000" dirty="0">
                <a:latin typeface="+mj-lt"/>
                <a:ea typeface="Times New Roman"/>
                <a:cs typeface="Times New Roman"/>
                <a:sym typeface="Times New Roman"/>
              </a:rPr>
              <a:t>.</a:t>
            </a:r>
            <a:endParaRPr sz="40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40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265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702" y="304800"/>
            <a:ext cx="1766602" cy="3836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 title="IMG_106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700" y="304800"/>
            <a:ext cx="1766602" cy="3836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9000" y="304800"/>
            <a:ext cx="1766602" cy="3836692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1"/>
          <p:cNvSpPr txBox="1">
            <a:spLocks noGrp="1"/>
          </p:cNvSpPr>
          <p:nvPr>
            <p:ph type="subTitle" idx="1"/>
          </p:nvPr>
        </p:nvSpPr>
        <p:spPr>
          <a:xfrm>
            <a:off x="2183702" y="4002600"/>
            <a:ext cx="2305171" cy="6175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0000"/>
                </a:solidFill>
                <a:latin typeface="Tiimes New Roman"/>
                <a:ea typeface="SimSun"/>
                <a:cs typeface="SimSun"/>
                <a:sym typeface="SimSun"/>
              </a:rPr>
              <a:t>Figure 1-5-2 Product application record</a:t>
            </a:r>
            <a:endParaRPr sz="4000" b="1" dirty="0">
              <a:solidFill>
                <a:srgbClr val="000000"/>
              </a:solidFill>
              <a:latin typeface="Tiimes New Roma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>
            <a:spLocks noGrp="1"/>
          </p:cNvSpPr>
          <p:nvPr>
            <p:ph type="subTitle" idx="1"/>
          </p:nvPr>
        </p:nvSpPr>
        <p:spPr>
          <a:xfrm>
            <a:off x="222300" y="4141494"/>
            <a:ext cx="4045200" cy="2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SimSun"/>
              </a:rPr>
              <a:t>Figure 1-5-3 Product applications      Figure 1-5-4 Product applications</a:t>
            </a:r>
            <a:endParaRPr sz="4000" b="1" dirty="0">
              <a:solidFill>
                <a:srgbClr val="000000"/>
              </a:solidFill>
              <a:latin typeface="Times New Roman" panose="02020603050405020304" pitchFamily="18" charset="0"/>
              <a:ea typeface="SimSun"/>
              <a:cs typeface="Times New Roman" panose="02020603050405020304" pitchFamily="18" charset="0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just" rtl="0">
              <a:lnSpc>
                <a:spcPct val="163636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4000" b="1" dirty="0">
              <a:solidFill>
                <a:srgbClr val="000000"/>
              </a:solidFill>
              <a:latin typeface="SimSun"/>
              <a:ea typeface="SimSun"/>
              <a:cs typeface="SimSun"/>
              <a:sym typeface="SimSun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36;p22"/>
          <p:cNvSpPr txBox="1">
            <a:spLocks noGrp="1"/>
          </p:cNvSpPr>
          <p:nvPr>
            <p:ph type="body" idx="2"/>
          </p:nvPr>
        </p:nvSpPr>
        <p:spPr>
          <a:xfrm>
            <a:off x="4881900" y="587400"/>
            <a:ext cx="3837000" cy="405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000" dirty="0">
                <a:latin typeface="+mj-lt"/>
                <a:ea typeface="Times New Roman"/>
                <a:cs typeface="Times New Roman"/>
                <a:sym typeface="Times New Roman"/>
              </a:rPr>
              <a:t>To add a new product:</a:t>
            </a:r>
            <a:endParaRPr sz="10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indent="0">
              <a:spcBef>
                <a:spcPts val="500"/>
              </a:spcBef>
              <a:buNone/>
            </a:pPr>
            <a:r>
              <a:rPr lang="en" sz="1000" dirty="0">
                <a:latin typeface="+mj-lt"/>
                <a:ea typeface="Times New Roman"/>
                <a:cs typeface="Times New Roman"/>
                <a:sym typeface="Times New Roman"/>
              </a:rPr>
              <a:t>Fill in the required </a:t>
            </a:r>
            <a:r>
              <a:rPr lang="en" sz="1000" b="1" dirty="0">
                <a:latin typeface="+mj-lt"/>
                <a:ea typeface="Times New Roman"/>
                <a:cs typeface="Times New Roman"/>
                <a:sym typeface="Times New Roman"/>
              </a:rPr>
              <a:t>product parameters</a:t>
            </a:r>
            <a:r>
              <a:rPr lang="en" sz="1000" dirty="0">
                <a:latin typeface="+mj-lt"/>
                <a:ea typeface="Times New Roman"/>
                <a:cs typeface="Times New Roman"/>
                <a:sym typeface="Times New Roman"/>
              </a:rPr>
              <a:t> and tap </a:t>
            </a:r>
            <a:r>
              <a:rPr lang="en" sz="1000" b="1" dirty="0">
                <a:latin typeface="+mj-lt"/>
                <a:ea typeface="Times New Roman"/>
                <a:cs typeface="Times New Roman"/>
                <a:sym typeface="Times New Roman"/>
              </a:rPr>
              <a:t>“Submit”</a:t>
            </a:r>
            <a:r>
              <a:rPr lang="en" sz="1000" dirty="0">
                <a:latin typeface="+mj-lt"/>
                <a:ea typeface="Times New Roman"/>
                <a:cs typeface="Times New Roman"/>
                <a:sym typeface="Times New Roman"/>
              </a:rPr>
              <a:t> to complete your application.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+mj-lt"/>
                <a:ea typeface="Times New Roman"/>
                <a:cs typeface="Times New Roman"/>
                <a:sym typeface="Times New Roman"/>
              </a:rPr>
              <a:t>(Figures 1-5-3 and 1-5-4).</a:t>
            </a: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000" dirty="0"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00"/>
              </a:spcBef>
              <a:spcAft>
                <a:spcPts val="500"/>
              </a:spcAft>
              <a:buNone/>
            </a:pPr>
            <a:r>
              <a:rPr lang="en" sz="1000" dirty="0">
                <a:latin typeface="+mj-lt"/>
                <a:ea typeface="Times New Roman"/>
                <a:cs typeface="Times New Roman"/>
                <a:sym typeface="Times New Roman"/>
              </a:rPr>
              <a:t>The platform will then review your submission — please wait for the approval before proceeding.</a:t>
            </a:r>
            <a:endParaRPr sz="1000" dirty="0"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7" name="Google Shape;13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104" y="304800"/>
            <a:ext cx="1766602" cy="3836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8106" y="304800"/>
            <a:ext cx="1766602" cy="3836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2987</Words>
  <Application>Microsoft Office PowerPoint</Application>
  <PresentationFormat>On-screen Show (16:9)</PresentationFormat>
  <Paragraphs>361</Paragraphs>
  <Slides>24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Tiimes New Roman</vt:lpstr>
      <vt:lpstr>Arial</vt:lpstr>
      <vt:lpstr>Roboto</vt:lpstr>
      <vt:lpstr>Times New Roman</vt:lpstr>
      <vt:lpstr>SimSun</vt:lpstr>
      <vt:lpstr>Material</vt:lpstr>
      <vt:lpstr>APP USER GUIDE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ChenShangze</dc:creator>
  <cp:lastModifiedBy>Lindel Creed</cp:lastModifiedBy>
  <cp:revision>9</cp:revision>
  <dcterms:modified xsi:type="dcterms:W3CDTF">2025-12-30T14:01:59Z</dcterms:modified>
</cp:coreProperties>
</file>